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56"/>
  </p:notesMasterIdLst>
  <p:handoutMasterIdLst>
    <p:handoutMasterId r:id="rId57"/>
  </p:handoutMasterIdLst>
  <p:sldIdLst>
    <p:sldId id="329" r:id="rId4"/>
    <p:sldId id="332" r:id="rId5"/>
    <p:sldId id="331" r:id="rId6"/>
    <p:sldId id="356" r:id="rId7"/>
    <p:sldId id="771" r:id="rId8"/>
    <p:sldId id="772" r:id="rId9"/>
    <p:sldId id="773" r:id="rId10"/>
    <p:sldId id="774" r:id="rId11"/>
    <p:sldId id="775" r:id="rId12"/>
    <p:sldId id="776" r:id="rId13"/>
    <p:sldId id="777" r:id="rId14"/>
    <p:sldId id="778" r:id="rId15"/>
    <p:sldId id="779" r:id="rId16"/>
    <p:sldId id="780" r:id="rId17"/>
    <p:sldId id="781" r:id="rId18"/>
    <p:sldId id="782" r:id="rId19"/>
    <p:sldId id="792" r:id="rId20"/>
    <p:sldId id="793" r:id="rId21"/>
    <p:sldId id="794" r:id="rId22"/>
    <p:sldId id="795" r:id="rId23"/>
    <p:sldId id="796" r:id="rId24"/>
    <p:sldId id="797" r:id="rId25"/>
    <p:sldId id="798" r:id="rId26"/>
    <p:sldId id="799" r:id="rId27"/>
    <p:sldId id="800" r:id="rId28"/>
    <p:sldId id="801" r:id="rId29"/>
    <p:sldId id="802" r:id="rId30"/>
    <p:sldId id="803" r:id="rId31"/>
    <p:sldId id="808" r:id="rId32"/>
    <p:sldId id="805" r:id="rId33"/>
    <p:sldId id="809" r:id="rId34"/>
    <p:sldId id="810" r:id="rId35"/>
    <p:sldId id="811" r:id="rId36"/>
    <p:sldId id="812" r:id="rId37"/>
    <p:sldId id="813" r:id="rId38"/>
    <p:sldId id="814" r:id="rId39"/>
    <p:sldId id="815" r:id="rId40"/>
    <p:sldId id="816" r:id="rId41"/>
    <p:sldId id="817" r:id="rId42"/>
    <p:sldId id="818" r:id="rId43"/>
    <p:sldId id="819" r:id="rId44"/>
    <p:sldId id="820" r:id="rId45"/>
    <p:sldId id="821" r:id="rId46"/>
    <p:sldId id="822" r:id="rId47"/>
    <p:sldId id="823" r:id="rId48"/>
    <p:sldId id="824" r:id="rId49"/>
    <p:sldId id="825" r:id="rId50"/>
    <p:sldId id="826" r:id="rId51"/>
    <p:sldId id="827" r:id="rId52"/>
    <p:sldId id="828" r:id="rId53"/>
    <p:sldId id="829" r:id="rId54"/>
    <p:sldId id="831" r:id="rId55"/>
  </p:sldIdLst>
  <p:sldSz cx="12192000" cy="6858000"/>
  <p:notesSz cx="6858000" cy="9144000"/>
  <p:custDataLst>
    <p:tags r:id="rId61"/>
  </p:custDataLst>
  <p:defaultTextStyle>
    <a:defPPr>
      <a:defRPr lang="zh-CN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16" userDrawn="1">
          <p15:clr>
            <a:srgbClr val="A4A3A4"/>
          </p15:clr>
        </p15:guide>
        <p15:guide id="2" pos="390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1D68A"/>
    <a:srgbClr val="BC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howGuides="1">
      <p:cViewPr>
        <p:scale>
          <a:sx n="50" d="100"/>
          <a:sy n="50" d="100"/>
        </p:scale>
        <p:origin x="632" y="92"/>
      </p:cViewPr>
      <p:guideLst>
        <p:guide orient="horz" pos="2216"/>
        <p:guide pos="390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1" Type="http://schemas.openxmlformats.org/officeDocument/2006/relationships/tags" Target="tags/tag3.xml"/><Relationship Id="rId60" Type="http://schemas.openxmlformats.org/officeDocument/2006/relationships/tableStyles" Target="tableStyles.xml"/><Relationship Id="rId6" Type="http://schemas.openxmlformats.org/officeDocument/2006/relationships/slide" Target="slides/slide3.xml"/><Relationship Id="rId59" Type="http://schemas.openxmlformats.org/officeDocument/2006/relationships/viewProps" Target="viewProps.xml"/><Relationship Id="rId58" Type="http://schemas.openxmlformats.org/officeDocument/2006/relationships/presProps" Target="presProps.xml"/><Relationship Id="rId57" Type="http://schemas.openxmlformats.org/officeDocument/2006/relationships/handoutMaster" Target="handoutMasters/handoutMaster1.xml"/><Relationship Id="rId56" Type="http://schemas.openxmlformats.org/officeDocument/2006/relationships/notesMaster" Target="notesMasters/notesMaster1.xml"/><Relationship Id="rId55" Type="http://schemas.openxmlformats.org/officeDocument/2006/relationships/slide" Target="slides/slide52.xml"/><Relationship Id="rId54" Type="http://schemas.openxmlformats.org/officeDocument/2006/relationships/slide" Target="slides/slide51.xml"/><Relationship Id="rId53" Type="http://schemas.openxmlformats.org/officeDocument/2006/relationships/slide" Target="slides/slide50.xml"/><Relationship Id="rId52" Type="http://schemas.openxmlformats.org/officeDocument/2006/relationships/slide" Target="slides/slide49.xml"/><Relationship Id="rId51" Type="http://schemas.openxmlformats.org/officeDocument/2006/relationships/slide" Target="slides/slide48.xml"/><Relationship Id="rId50" Type="http://schemas.openxmlformats.org/officeDocument/2006/relationships/slide" Target="slides/slide47.xml"/><Relationship Id="rId5" Type="http://schemas.openxmlformats.org/officeDocument/2006/relationships/slide" Target="slides/slide2.xml"/><Relationship Id="rId49" Type="http://schemas.openxmlformats.org/officeDocument/2006/relationships/slide" Target="slides/slide46.xml"/><Relationship Id="rId48" Type="http://schemas.openxmlformats.org/officeDocument/2006/relationships/slide" Target="slides/slide45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slide" Target="slides/slide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noProof="1" smtClean="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D2A48B96-639E-45A3-A0BA-2464DFDB1FAA}" type="datetimeFigureOut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1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48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4101" name="备注占位符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图片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587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Tm="3000">
    <p:rand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单击图标添加图片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/>
      <p:sp>
        <p:nvSpPr>
          <p:cNvPr id="1026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 dirty="0"/>
              <a:t>单击此处编辑母版标题样式</a:t>
            </a:r>
            <a:endParaRPr lang="en-US" altLang="zh-CN" dirty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/>
              <a:t>五级</a:t>
            </a:r>
            <a:endParaRPr lang="en-US" altLang="zh-CN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/>
      <p:pic>
        <p:nvPicPr>
          <p:cNvPr id="2050" name="图片 6"/>
          <p:cNvPicPr>
            <a:picLocks noChangeAspect="1"/>
          </p:cNvPicPr>
          <p:nvPr userDrawn="1"/>
        </p:nvPicPr>
        <p:blipFill>
          <a:blip r:embed="rId2"/>
          <a:srcRect l="48514" t="47011" b="-2"/>
          <a:stretch>
            <a:fillRect/>
          </a:stretch>
        </p:blipFill>
        <p:spPr>
          <a:xfrm>
            <a:off x="-26987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p:transition spd="slow" advTm="3000">
    <p:random/>
  </p:transition>
  <p:timing>
    <p:tnLst>
      <p:par>
        <p:cTn id="1" dur="indefinite" restart="never" nodeType="tmRoot"/>
      </p:par>
    </p:tnLst>
  </p:timing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0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1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3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6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7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8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9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20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21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22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23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3.png"/><Relationship Id="rId1" Type="http://schemas.openxmlformats.org/officeDocument/2006/relationships/tags" Target="../tags/tag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24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25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26.pn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27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28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29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30.png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4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31.png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32.pn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33.pn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34.png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35.pn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36.png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37.png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38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39.png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40.png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7170" name="组合 2"/>
          <p:cNvGrpSpPr/>
          <p:nvPr/>
        </p:nvGrpSpPr>
        <p:grpSpPr>
          <a:xfrm>
            <a:off x="4097338" y="4797425"/>
            <a:ext cx="3798887" cy="887413"/>
            <a:chOff x="4996875" y="3675432"/>
            <a:chExt cx="2198252" cy="459640"/>
          </a:xfrm>
        </p:grpSpPr>
        <p:sp>
          <p:nvSpPr>
            <p:cNvPr id="4" name="矩形: 圆角 34"/>
            <p:cNvSpPr/>
            <p:nvPr/>
          </p:nvSpPr>
          <p:spPr>
            <a:xfrm>
              <a:off x="5242560" y="3675432"/>
              <a:ext cx="1706882" cy="459640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rgbClr val="33FFFC"/>
                </a:gs>
                <a:gs pos="70000">
                  <a:srgbClr val="33FFFC">
                    <a:alpha val="0"/>
                  </a:srgb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宋体 CN" pitchFamily="18" charset="-122"/>
                <a:ea typeface="思源宋体 CN" pitchFamily="18" charset="-122"/>
                <a:cs typeface="+mn-cs"/>
                <a:sym typeface="思源宋体 CN" pitchFamily="18" charset="-122"/>
              </a:endParaRPr>
            </a:p>
          </p:txBody>
        </p:sp>
        <p:sp>
          <p:nvSpPr>
            <p:cNvPr id="7176" name="文本框 4"/>
            <p:cNvSpPr txBox="1"/>
            <p:nvPr/>
          </p:nvSpPr>
          <p:spPr>
            <a:xfrm>
              <a:off x="4996875" y="3675432"/>
              <a:ext cx="2198252" cy="27035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 eaLnBrk="1" hangingPunct="1">
                <a:buNone/>
              </a:pPr>
              <a:r>
                <a:rPr lang="zh-CN" altLang="en-US" sz="28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思源宋体 CN" pitchFamily="18" charset="-122"/>
                </a:rPr>
                <a:t>主讲人：</a:t>
              </a:r>
              <a:endPara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思源宋体 CN" pitchFamily="18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-336375" y="1772816"/>
            <a:ext cx="12864751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algn="ctr" defTabSz="914400" eaLnBrk="1" hangingPunct="1">
              <a:buClrTx/>
              <a:buSzTx/>
              <a:buFontTx/>
              <a:buNone/>
              <a:defRPr/>
            </a:pPr>
            <a:r>
              <a:rPr kumimoji="0" lang="en-US" altLang="zh-CN" sz="7200" b="1" kern="1200" cap="none" spc="0" normalizeH="0" baseline="0" noProof="0" dirty="0">
                <a:gradFill>
                  <a:gsLst>
                    <a:gs pos="0">
                      <a:srgbClr val="FEEFB7"/>
                    </a:gs>
                    <a:gs pos="100000">
                      <a:srgbClr val="DCAC3F"/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思源宋体 CN" pitchFamily="18" charset="-122"/>
              </a:rPr>
              <a:t>BI</a:t>
            </a:r>
            <a:r>
              <a:rPr kumimoji="0" lang="en-US" altLang="zh-CN" sz="7200" b="1" kern="1200" cap="none" spc="0" normalizeH="0" baseline="0" noProof="0" dirty="0">
                <a:solidFill>
                  <a:srgbClr val="F1D68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思源宋体 CN" pitchFamily="18" charset="-122"/>
              </a:rPr>
              <a:t>M</a:t>
            </a:r>
            <a:r>
              <a:rPr kumimoji="0" lang="zh-CN" altLang="en-US" sz="7200" b="1" kern="1200" cap="none" spc="0" normalizeH="0" baseline="0" noProof="0" dirty="0">
                <a:gradFill>
                  <a:gsLst>
                    <a:gs pos="0">
                      <a:srgbClr val="FEEFB7"/>
                    </a:gs>
                    <a:gs pos="100000">
                      <a:srgbClr val="DCAC3F"/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思源宋体 CN" pitchFamily="18" charset="-122"/>
              </a:rPr>
              <a:t>技术应用基础教程</a:t>
            </a:r>
            <a:endParaRPr kumimoji="0" lang="zh-CN" altLang="en-US" sz="7200" b="1" kern="1200" cap="none" spc="0" normalizeH="0" baseline="0" noProof="0" dirty="0">
              <a:gradFill>
                <a:gsLst>
                  <a:gs pos="0">
                    <a:srgbClr val="FEEFB7"/>
                  </a:gs>
                  <a:gs pos="100000">
                    <a:srgbClr val="DCAC3F"/>
                  </a:gs>
                </a:gsLst>
                <a:lin ang="5400000" scaled="1"/>
              </a:gradFill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思源宋体 CN" pitchFamily="18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091859" y="3248689"/>
            <a:ext cx="10008282" cy="706755"/>
          </a:xfrm>
          <a:prstGeom prst="rect">
            <a:avLst/>
          </a:prstGeom>
          <a:gradFill flip="none" rotWithShape="1">
            <a:gsLst>
              <a:gs pos="0">
                <a:srgbClr val="2A69DD">
                  <a:alpha val="0"/>
                </a:srgbClr>
              </a:gs>
              <a:gs pos="100000">
                <a:srgbClr val="95B4EE">
                  <a:alpha val="0"/>
                </a:srgbClr>
              </a:gs>
              <a:gs pos="57000">
                <a:schemeClr val="bg1"/>
              </a:gs>
            </a:gsLst>
            <a:lin ang="0" scaled="1"/>
            <a:tileRect/>
          </a:gradFill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8800">
                <a:ln w="25400">
                  <a:gradFill>
                    <a:gsLst>
                      <a:gs pos="0">
                        <a:schemeClr val="accent1">
                          <a:lumMod val="5000"/>
                          <a:lumOff val="95000"/>
                        </a:schemeClr>
                      </a:gs>
                      <a:gs pos="100000">
                        <a:srgbClr val="00B0F0"/>
                      </a:gs>
                    </a:gsLst>
                    <a:lin ang="5400000" scaled="1"/>
                  </a:gradFill>
                </a:ln>
                <a:gradFill>
                  <a:gsLst>
                    <a:gs pos="88000">
                      <a:srgbClr val="003B68"/>
                    </a:gs>
                    <a:gs pos="27000">
                      <a:srgbClr val="00B0F0"/>
                    </a:gs>
                  </a:gsLst>
                  <a:lin ang="5400000" scaled="1"/>
                </a:gradFill>
                <a:effectLst>
                  <a:outerShdw blurRad="38100" dist="25400" dir="5400000" algn="t" rotWithShape="0">
                    <a:prstClr val="black">
                      <a:alpha val="50000"/>
                    </a:prstClr>
                  </a:outerShdw>
                </a:effectLst>
                <a:latin typeface="方正正大黑_GBK" panose="02000000000000000000" pitchFamily="2" charset="-122"/>
                <a:ea typeface="方正正大黑_GBK" panose="02000000000000000000" pitchFamily="2" charset="-122"/>
              </a:defRPr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sz="4000" b="1" i="0" u="none" strike="noStrike" kern="1200" cap="none" spc="50" normalizeH="0" baseline="0" noProof="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chemeClr val="bg1"/>
                </a:solidFill>
                <a:effectLst>
                  <a:glow rad="38100">
                    <a:schemeClr val="accent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模块</a:t>
            </a:r>
            <a:r>
              <a:rPr kumimoji="0" lang="en-US" altLang="zh-CN" sz="4000" b="1" i="0" u="none" strike="noStrike" kern="1200" cap="none" spc="50" normalizeH="0" baseline="0" noProof="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chemeClr val="bg1"/>
                </a:solidFill>
                <a:effectLst>
                  <a:glow rad="38100">
                    <a:schemeClr val="accent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12 </a:t>
            </a:r>
            <a:r>
              <a:rPr kumimoji="0" lang="zh-CN" sz="4000" b="1" i="0" u="none" strike="noStrike" kern="1200" cap="none" spc="50" normalizeH="0" baseline="0" noProof="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chemeClr val="bg1"/>
                </a:solidFill>
                <a:effectLst>
                  <a:glow rad="38100">
                    <a:schemeClr val="accent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布图与打印</a:t>
            </a:r>
            <a:endParaRPr kumimoji="0" lang="zh-CN" altLang="en-US" sz="4000" b="1" i="0" u="none" strike="noStrike" kern="1200" cap="none" spc="50" normalizeH="0" baseline="0" noProof="0" dirty="0">
              <a:ln w="9525" cmpd="sng">
                <a:solidFill>
                  <a:schemeClr val="accent1"/>
                </a:solidFill>
                <a:prstDash val="solid"/>
              </a:ln>
              <a:solidFill>
                <a:schemeClr val="bg1"/>
              </a:solidFill>
              <a:effectLst>
                <a:glow rad="38100">
                  <a:schemeClr val="accent1"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文本框 2"/>
          <p:cNvSpPr txBox="1"/>
          <p:nvPr/>
        </p:nvSpPr>
        <p:spPr>
          <a:xfrm flipH="1">
            <a:off x="930275" y="433388"/>
            <a:ext cx="7789863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None/>
            </a:pPr>
            <a:r>
              <a:rPr lang="en-US" alt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12.1 </a:t>
            </a:r>
            <a:r>
              <a:rPr lang="zh-CN" altLang="en-US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图形注释</a:t>
            </a:r>
            <a:r>
              <a:rPr 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</a:t>
            </a:r>
            <a:endParaRPr lang="zh-CN" sz="3600" b="1" dirty="0">
              <a:solidFill>
                <a:srgbClr val="BC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37795" y="497874"/>
            <a:ext cx="636494" cy="517953"/>
            <a:chOff x="3778623" y="3240738"/>
            <a:chExt cx="941295" cy="782171"/>
          </a:xfrm>
          <a:solidFill>
            <a:srgbClr val="BCFFFF"/>
          </a:solidFill>
        </p:grpSpPr>
        <p:sp>
          <p:nvSpPr>
            <p:cNvPr id="5" name="三角形 7"/>
            <p:cNvSpPr/>
            <p:nvPr/>
          </p:nvSpPr>
          <p:spPr>
            <a:xfrm rot="5400000">
              <a:off x="3988173" y="3291165"/>
              <a:ext cx="782171" cy="681318"/>
            </a:xfrm>
            <a:prstGeom prst="triangle">
              <a:avLst>
                <a:gd name="adj" fmla="val 52264"/>
              </a:avLst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3778623" y="3255308"/>
              <a:ext cx="161365" cy="753035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9240" name="文本框 19"/>
          <p:cNvSpPr txBox="1"/>
          <p:nvPr/>
        </p:nvSpPr>
        <p:spPr>
          <a:xfrm>
            <a:off x="930275" y="1322705"/>
            <a:ext cx="983869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（6）同样的方法，完成A轴线处第二道尺寸及总尺寸标注。如图12-6所示。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93" name="图片 793" descr="2022-10-05 20 10 1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51050" y="3120390"/>
            <a:ext cx="6019800" cy="2896235"/>
          </a:xfrm>
          <a:prstGeom prst="rect">
            <a:avLst/>
          </a:prstGeom>
        </p:spPr>
      </p:pic>
    </p:spTree>
  </p:cSld>
  <p:clrMapOvr>
    <a:masterClrMapping/>
  </p:clrMapOvr>
  <p:transition spd="slow" advTm="3000">
    <p:random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文本框 2"/>
          <p:cNvSpPr txBox="1"/>
          <p:nvPr/>
        </p:nvSpPr>
        <p:spPr>
          <a:xfrm flipH="1">
            <a:off x="930275" y="433388"/>
            <a:ext cx="7789863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None/>
            </a:pPr>
            <a:r>
              <a:rPr lang="en-US" alt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12.1 </a:t>
            </a:r>
            <a:r>
              <a:rPr lang="zh-CN" altLang="en-US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图形注释</a:t>
            </a:r>
            <a:r>
              <a:rPr 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</a:t>
            </a:r>
            <a:endParaRPr lang="zh-CN" sz="3600" b="1" dirty="0">
              <a:solidFill>
                <a:srgbClr val="BC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37795" y="497874"/>
            <a:ext cx="636494" cy="517953"/>
            <a:chOff x="3778623" y="3240738"/>
            <a:chExt cx="941295" cy="782171"/>
          </a:xfrm>
          <a:solidFill>
            <a:srgbClr val="BCFFFF"/>
          </a:solidFill>
        </p:grpSpPr>
        <p:sp>
          <p:nvSpPr>
            <p:cNvPr id="5" name="三角形 7"/>
            <p:cNvSpPr/>
            <p:nvPr/>
          </p:nvSpPr>
          <p:spPr>
            <a:xfrm rot="5400000">
              <a:off x="3988173" y="3291165"/>
              <a:ext cx="782171" cy="681318"/>
            </a:xfrm>
            <a:prstGeom prst="triangle">
              <a:avLst>
                <a:gd name="adj" fmla="val 52264"/>
              </a:avLst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3778623" y="3255308"/>
              <a:ext cx="161365" cy="753035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9240" name="文本框 19"/>
          <p:cNvSpPr txBox="1"/>
          <p:nvPr/>
        </p:nvSpPr>
        <p:spPr>
          <a:xfrm>
            <a:off x="930275" y="1322705"/>
            <a:ext cx="10072370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（7）使用“对齐”尺寸标注命令完成首层平面视图中所有的尺寸标注。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8）标注编辑。如果文字空间位置太小，影响标注，可利用文字夹点对文字进行拖拽。单击选中尺寸标注，尺寸标注以蓝色亮显，这时将显示所有拖拽小圆点，左键摁住文字夹点移动鼠标，即可将文字挪到合适的位置。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 advTm="3000">
    <p:random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文本框 2"/>
          <p:cNvSpPr txBox="1"/>
          <p:nvPr/>
        </p:nvSpPr>
        <p:spPr>
          <a:xfrm flipH="1">
            <a:off x="930275" y="433388"/>
            <a:ext cx="7789863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None/>
            </a:pPr>
            <a:r>
              <a:rPr lang="en-US" alt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12.1 </a:t>
            </a:r>
            <a:r>
              <a:rPr lang="zh-CN" altLang="en-US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图形注释</a:t>
            </a:r>
            <a:r>
              <a:rPr 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</a:t>
            </a:r>
            <a:endParaRPr lang="zh-CN" sz="3600" b="1" dirty="0">
              <a:solidFill>
                <a:srgbClr val="BC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37795" y="497874"/>
            <a:ext cx="636494" cy="517953"/>
            <a:chOff x="3778623" y="3240738"/>
            <a:chExt cx="941295" cy="782171"/>
          </a:xfrm>
          <a:solidFill>
            <a:srgbClr val="BCFFFF"/>
          </a:solidFill>
        </p:grpSpPr>
        <p:sp>
          <p:nvSpPr>
            <p:cNvPr id="5" name="三角形 7"/>
            <p:cNvSpPr/>
            <p:nvPr/>
          </p:nvSpPr>
          <p:spPr>
            <a:xfrm rot="5400000">
              <a:off x="3988173" y="3291165"/>
              <a:ext cx="782171" cy="681318"/>
            </a:xfrm>
            <a:prstGeom prst="triangle">
              <a:avLst>
                <a:gd name="adj" fmla="val 52264"/>
              </a:avLst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3778623" y="3255308"/>
              <a:ext cx="161365" cy="753035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9240" name="文本框 19"/>
          <p:cNvSpPr txBox="1"/>
          <p:nvPr/>
        </p:nvSpPr>
        <p:spPr>
          <a:xfrm>
            <a:off x="930275" y="1322705"/>
            <a:ext cx="10082530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2.添加标高符号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对一层平面图进行尺寸标注后，有必要添加标高符号、指北针等符号。下面介绍在平面图添加标高符号操作步骤。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（1）打开小别墅项目文件，切换到F1楼层平面，调整视觉样式为“真实”状态。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 advTm="3000">
    <p:random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文本框 2"/>
          <p:cNvSpPr txBox="1"/>
          <p:nvPr/>
        </p:nvSpPr>
        <p:spPr>
          <a:xfrm flipH="1">
            <a:off x="930275" y="433388"/>
            <a:ext cx="7789863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None/>
            </a:pPr>
            <a:r>
              <a:rPr lang="en-US" alt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12.1 </a:t>
            </a:r>
            <a:r>
              <a:rPr lang="zh-CN" altLang="en-US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图形注释</a:t>
            </a:r>
            <a:r>
              <a:rPr 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</a:t>
            </a:r>
            <a:endParaRPr lang="zh-CN" sz="3600" b="1" dirty="0">
              <a:solidFill>
                <a:srgbClr val="BC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37795" y="497874"/>
            <a:ext cx="636494" cy="517953"/>
            <a:chOff x="3778623" y="3240738"/>
            <a:chExt cx="941295" cy="782171"/>
          </a:xfrm>
          <a:solidFill>
            <a:srgbClr val="BCFFFF"/>
          </a:solidFill>
        </p:grpSpPr>
        <p:sp>
          <p:nvSpPr>
            <p:cNvPr id="5" name="三角形 7"/>
            <p:cNvSpPr/>
            <p:nvPr/>
          </p:nvSpPr>
          <p:spPr>
            <a:xfrm rot="5400000">
              <a:off x="3988173" y="3291165"/>
              <a:ext cx="782171" cy="681318"/>
            </a:xfrm>
            <a:prstGeom prst="triangle">
              <a:avLst>
                <a:gd name="adj" fmla="val 52264"/>
              </a:avLst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3778623" y="3255308"/>
              <a:ext cx="161365" cy="753035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9240" name="文本框 19"/>
          <p:cNvSpPr txBox="1"/>
          <p:nvPr/>
        </p:nvSpPr>
        <p:spPr>
          <a:xfrm>
            <a:off x="930275" y="1322705"/>
            <a:ext cx="6995795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2）添加高程点符号。点击“注释”选项卡下“尺寸标注”面板中的“高程点”工具，自动激活“修改|放置尺寸标注”选项卡。在“属性”选项板选择器中设置类型为“高程正负零高程（项目）”。点击“编辑类型”进入“属性类型"对话框，复制并新建名称为“小别墅正负零高程标高1”的族类型（图12-7），点击“确定”。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94" name="图片 794" descr="2022-10-07 11 44 5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210868" y="2100898"/>
            <a:ext cx="3599815" cy="2412365"/>
          </a:xfrm>
          <a:prstGeom prst="rect">
            <a:avLst/>
          </a:prstGeom>
        </p:spPr>
      </p:pic>
    </p:spTree>
  </p:cSld>
  <p:clrMapOvr>
    <a:masterClrMapping/>
  </p:clrMapOvr>
  <p:transition spd="slow" advTm="3000">
    <p:random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文本框 2"/>
          <p:cNvSpPr txBox="1"/>
          <p:nvPr/>
        </p:nvSpPr>
        <p:spPr>
          <a:xfrm flipH="1">
            <a:off x="930275" y="433388"/>
            <a:ext cx="7789863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None/>
            </a:pPr>
            <a:r>
              <a:rPr lang="en-US" alt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12.1 </a:t>
            </a:r>
            <a:r>
              <a:rPr lang="zh-CN" altLang="en-US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图形注释</a:t>
            </a:r>
            <a:r>
              <a:rPr 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</a:t>
            </a:r>
            <a:endParaRPr lang="zh-CN" sz="3600" b="1" dirty="0">
              <a:solidFill>
                <a:srgbClr val="BC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37795" y="497874"/>
            <a:ext cx="636494" cy="517953"/>
            <a:chOff x="3778623" y="3240738"/>
            <a:chExt cx="941295" cy="782171"/>
          </a:xfrm>
          <a:solidFill>
            <a:srgbClr val="BCFFFF"/>
          </a:solidFill>
        </p:grpSpPr>
        <p:sp>
          <p:nvSpPr>
            <p:cNvPr id="5" name="三角形 7"/>
            <p:cNvSpPr/>
            <p:nvPr/>
          </p:nvSpPr>
          <p:spPr>
            <a:xfrm rot="5400000">
              <a:off x="3988173" y="3291165"/>
              <a:ext cx="782171" cy="681318"/>
            </a:xfrm>
            <a:prstGeom prst="triangle">
              <a:avLst>
                <a:gd name="adj" fmla="val 52264"/>
              </a:avLst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3778623" y="3255308"/>
              <a:ext cx="161365" cy="753035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9240" name="文本框 19"/>
          <p:cNvSpPr txBox="1"/>
          <p:nvPr/>
        </p:nvSpPr>
        <p:spPr>
          <a:xfrm>
            <a:off x="930275" y="1322705"/>
            <a:ext cx="8181975" cy="50774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3）在“类型属性”对话框设置“类型参数”。“颜色”设置为“绿色”；“文字字体”设置为“仿宋”、其中“文字距引线的偏移量”为“3mm”，即高程点文字在垂直方向偏移高程点符号3mm。单击“单位格式”参数后的按钮，打开“格式”对话框，不勾选“使用项目设置”选项，即高程点中显示的高程值不受项目单位设置影响；“单位”设置为“米”,“舍入”设置为“3个小数位”，即高程点显示小数点后3位；设置“单位符号”为“无”，即不带单位，完成后单击“确定”按钮，返回“类型属性”对话框。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95" name="图片 795" descr="2022-10-07 11 20 2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437370" y="2491105"/>
            <a:ext cx="2160270" cy="2147570"/>
          </a:xfrm>
          <a:prstGeom prst="rect">
            <a:avLst/>
          </a:prstGeom>
        </p:spPr>
      </p:pic>
    </p:spTree>
  </p:cSld>
  <p:clrMapOvr>
    <a:masterClrMapping/>
  </p:clrMapOvr>
  <p:transition spd="slow" advTm="3000">
    <p:random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文本框 2"/>
          <p:cNvSpPr txBox="1"/>
          <p:nvPr/>
        </p:nvSpPr>
        <p:spPr>
          <a:xfrm flipH="1">
            <a:off x="930275" y="433388"/>
            <a:ext cx="7789863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None/>
            </a:pPr>
            <a:r>
              <a:rPr lang="en-US" alt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12.1 </a:t>
            </a:r>
            <a:r>
              <a:rPr lang="zh-CN" altLang="en-US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图形注释</a:t>
            </a:r>
            <a:r>
              <a:rPr 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</a:t>
            </a:r>
            <a:endParaRPr lang="zh-CN" sz="3600" b="1" dirty="0">
              <a:solidFill>
                <a:srgbClr val="BC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37795" y="497874"/>
            <a:ext cx="636494" cy="517953"/>
            <a:chOff x="3778623" y="3240738"/>
            <a:chExt cx="941295" cy="782171"/>
          </a:xfrm>
          <a:solidFill>
            <a:srgbClr val="BCFFFF"/>
          </a:solidFill>
        </p:grpSpPr>
        <p:sp>
          <p:nvSpPr>
            <p:cNvPr id="5" name="三角形 7"/>
            <p:cNvSpPr/>
            <p:nvPr/>
          </p:nvSpPr>
          <p:spPr>
            <a:xfrm rot="5400000">
              <a:off x="3988173" y="3291165"/>
              <a:ext cx="782171" cy="681318"/>
            </a:xfrm>
            <a:prstGeom prst="triangle">
              <a:avLst>
                <a:gd name="adj" fmla="val 52264"/>
              </a:avLst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3778623" y="3255308"/>
              <a:ext cx="161365" cy="753035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9240" name="文本框 19"/>
          <p:cNvSpPr txBox="1"/>
          <p:nvPr/>
        </p:nvSpPr>
        <p:spPr>
          <a:xfrm>
            <a:off x="930275" y="1322705"/>
            <a:ext cx="6995795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4）设置“文字与符号的偏移量”为“8mm”，即高程点文字与符号在水平方上向右偏移8mm；确认“文字方向”为“水平”；“文字位置”在“引线之上”；确认“高程原点”为“项目基点”。设置完成后单击“确定”，退出“类型属性”对话框。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96" name="图片 796" descr="2022-10-07 11 27 36(1)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171498" y="1272858"/>
            <a:ext cx="2879725" cy="3514725"/>
          </a:xfrm>
          <a:prstGeom prst="rect">
            <a:avLst/>
          </a:prstGeom>
        </p:spPr>
      </p:pic>
    </p:spTree>
  </p:cSld>
  <p:clrMapOvr>
    <a:masterClrMapping/>
  </p:clrMapOvr>
  <p:transition spd="slow" advTm="3000">
    <p:random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文本框 2"/>
          <p:cNvSpPr txBox="1"/>
          <p:nvPr/>
        </p:nvSpPr>
        <p:spPr>
          <a:xfrm flipH="1">
            <a:off x="930275" y="433388"/>
            <a:ext cx="7789863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None/>
            </a:pPr>
            <a:r>
              <a:rPr lang="en-US" alt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12.1 </a:t>
            </a:r>
            <a:r>
              <a:rPr lang="zh-CN" altLang="en-US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图形注释</a:t>
            </a:r>
            <a:r>
              <a:rPr 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</a:t>
            </a:r>
            <a:endParaRPr lang="zh-CN" sz="3600" b="1" dirty="0">
              <a:solidFill>
                <a:srgbClr val="BC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37795" y="497874"/>
            <a:ext cx="636494" cy="517953"/>
            <a:chOff x="3778623" y="3240738"/>
            <a:chExt cx="941295" cy="782171"/>
          </a:xfrm>
          <a:solidFill>
            <a:srgbClr val="BCFFFF"/>
          </a:solidFill>
        </p:grpSpPr>
        <p:sp>
          <p:nvSpPr>
            <p:cNvPr id="5" name="三角形 7"/>
            <p:cNvSpPr/>
            <p:nvPr/>
          </p:nvSpPr>
          <p:spPr>
            <a:xfrm rot="5400000">
              <a:off x="3988173" y="3291165"/>
              <a:ext cx="782171" cy="681318"/>
            </a:xfrm>
            <a:prstGeom prst="triangle">
              <a:avLst>
                <a:gd name="adj" fmla="val 52264"/>
              </a:avLst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3778623" y="3255308"/>
              <a:ext cx="161365" cy="753035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9240" name="文本框 19"/>
          <p:cNvSpPr txBox="1"/>
          <p:nvPr/>
        </p:nvSpPr>
        <p:spPr>
          <a:xfrm>
            <a:off x="930275" y="1322705"/>
            <a:ext cx="9828530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5）对选项栏进行设置。对一层平面图进行高程点标注前，先在选项栏进行设置。不勾选“引线”，确认显示高程为“实际（选定）高程”。如图12-101所示。选择室内合适的位置单击即可确定高程点的放置位置，放置时可以上、下、左、右移动鼠标控制高程点符号方向，单击即可完成高程点符号放置。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97" name="图片 797" descr="2022-10-07 11 33 2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59025" y="4806950"/>
            <a:ext cx="7959090" cy="341630"/>
          </a:xfrm>
          <a:prstGeom prst="rect">
            <a:avLst/>
          </a:prstGeom>
        </p:spPr>
      </p:pic>
    </p:spTree>
  </p:cSld>
  <p:clrMapOvr>
    <a:masterClrMapping/>
  </p:clrMapOvr>
  <p:transition spd="slow" advTm="3000">
    <p:random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文本框 2"/>
          <p:cNvSpPr txBox="1"/>
          <p:nvPr/>
        </p:nvSpPr>
        <p:spPr>
          <a:xfrm flipH="1">
            <a:off x="930275" y="433388"/>
            <a:ext cx="7789863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None/>
            </a:pPr>
            <a:r>
              <a:rPr lang="en-US" alt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12.1 </a:t>
            </a:r>
            <a:r>
              <a:rPr lang="zh-CN" altLang="en-US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图形注释</a:t>
            </a:r>
            <a:r>
              <a:rPr 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</a:t>
            </a:r>
            <a:endParaRPr lang="zh-CN" sz="3600" b="1" dirty="0">
              <a:solidFill>
                <a:srgbClr val="BC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37795" y="497874"/>
            <a:ext cx="636494" cy="517953"/>
            <a:chOff x="3778623" y="3240738"/>
            <a:chExt cx="941295" cy="782171"/>
          </a:xfrm>
          <a:solidFill>
            <a:srgbClr val="BCFFFF"/>
          </a:solidFill>
        </p:grpSpPr>
        <p:sp>
          <p:nvSpPr>
            <p:cNvPr id="5" name="三角形 7"/>
            <p:cNvSpPr/>
            <p:nvPr/>
          </p:nvSpPr>
          <p:spPr>
            <a:xfrm rot="5400000">
              <a:off x="3988173" y="3291165"/>
              <a:ext cx="782171" cy="681318"/>
            </a:xfrm>
            <a:prstGeom prst="triangle">
              <a:avLst>
                <a:gd name="adj" fmla="val 52264"/>
              </a:avLst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3778623" y="3255308"/>
              <a:ext cx="161365" cy="753035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9240" name="文本框 19"/>
          <p:cNvSpPr txBox="1"/>
          <p:nvPr/>
        </p:nvSpPr>
        <p:spPr>
          <a:xfrm>
            <a:off x="930275" y="1322705"/>
            <a:ext cx="9828530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6）同样的，启动“高程点”命令，在“属性”选项板选择器中设置类型为“三角形（项目）”。点击“编辑类型”进入“属性类型”对话框进行设置，即可完成其他楼层各房间高程点标注。完成高程点标注后，可将视觉样式切换回“线框”模式。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 advTm="3000">
    <p:random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文本框 2"/>
          <p:cNvSpPr txBox="1"/>
          <p:nvPr/>
        </p:nvSpPr>
        <p:spPr>
          <a:xfrm flipH="1">
            <a:off x="930275" y="433388"/>
            <a:ext cx="7789863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None/>
            </a:pPr>
            <a:r>
              <a:rPr lang="en-US" alt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12.1 </a:t>
            </a:r>
            <a:r>
              <a:rPr lang="zh-CN" altLang="en-US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图形注释</a:t>
            </a:r>
            <a:r>
              <a:rPr 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</a:t>
            </a:r>
            <a:endParaRPr lang="zh-CN" sz="3600" b="1" dirty="0">
              <a:solidFill>
                <a:srgbClr val="BC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37795" y="497874"/>
            <a:ext cx="636494" cy="517953"/>
            <a:chOff x="3778623" y="3240738"/>
            <a:chExt cx="941295" cy="782171"/>
          </a:xfrm>
          <a:solidFill>
            <a:srgbClr val="BCFFFF"/>
          </a:solidFill>
        </p:grpSpPr>
        <p:sp>
          <p:nvSpPr>
            <p:cNvPr id="5" name="三角形 7"/>
            <p:cNvSpPr/>
            <p:nvPr/>
          </p:nvSpPr>
          <p:spPr>
            <a:xfrm rot="5400000">
              <a:off x="3988173" y="3291165"/>
              <a:ext cx="782171" cy="681318"/>
            </a:xfrm>
            <a:prstGeom prst="triangle">
              <a:avLst>
                <a:gd name="adj" fmla="val 52264"/>
              </a:avLst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3778623" y="3255308"/>
              <a:ext cx="161365" cy="753035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9240" name="文本框 19"/>
          <p:cNvSpPr txBox="1"/>
          <p:nvPr/>
        </p:nvSpPr>
        <p:spPr>
          <a:xfrm>
            <a:off x="930275" y="1322705"/>
            <a:ext cx="9828530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3.添加指北针符号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出图前一般应在一层平面图添加指北针符号，操作步骤如下。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（1）切换到小别墅F1楼层平面图。打开“注释”选项卡，在“符号”面板上单击“符号”按钮。如图12-11所示。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98" name="图片 798" descr="2022-10-07 12 02 20(1)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73158" y="4283393"/>
            <a:ext cx="3599815" cy="803275"/>
          </a:xfrm>
          <a:prstGeom prst="rect">
            <a:avLst/>
          </a:prstGeom>
        </p:spPr>
      </p:pic>
    </p:spTree>
  </p:cSld>
  <p:clrMapOvr>
    <a:masterClrMapping/>
  </p:clrMapOvr>
  <p:transition spd="slow" advTm="3000">
    <p:random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文本框 2"/>
          <p:cNvSpPr txBox="1"/>
          <p:nvPr/>
        </p:nvSpPr>
        <p:spPr>
          <a:xfrm flipH="1">
            <a:off x="930275" y="433388"/>
            <a:ext cx="7789863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None/>
            </a:pPr>
            <a:r>
              <a:rPr lang="en-US" alt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12.1 </a:t>
            </a:r>
            <a:r>
              <a:rPr lang="zh-CN" altLang="en-US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图形注释</a:t>
            </a:r>
            <a:r>
              <a:rPr 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</a:t>
            </a:r>
            <a:endParaRPr lang="zh-CN" sz="3600" b="1" dirty="0">
              <a:solidFill>
                <a:srgbClr val="BC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37795" y="497874"/>
            <a:ext cx="636494" cy="517953"/>
            <a:chOff x="3778623" y="3240738"/>
            <a:chExt cx="941295" cy="782171"/>
          </a:xfrm>
          <a:solidFill>
            <a:srgbClr val="BCFFFF"/>
          </a:solidFill>
        </p:grpSpPr>
        <p:sp>
          <p:nvSpPr>
            <p:cNvPr id="5" name="三角形 7"/>
            <p:cNvSpPr/>
            <p:nvPr/>
          </p:nvSpPr>
          <p:spPr>
            <a:xfrm rot="5400000">
              <a:off x="3988173" y="3291165"/>
              <a:ext cx="782171" cy="681318"/>
            </a:xfrm>
            <a:prstGeom prst="triangle">
              <a:avLst>
                <a:gd name="adj" fmla="val 52264"/>
              </a:avLst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3778623" y="3255308"/>
              <a:ext cx="161365" cy="753035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9240" name="文本框 19"/>
          <p:cNvSpPr txBox="1"/>
          <p:nvPr/>
        </p:nvSpPr>
        <p:spPr>
          <a:xfrm>
            <a:off x="930275" y="1322705"/>
            <a:ext cx="7384415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（2）在“属性”选项板选择器下拉列表中选择“符号-指北针”。如图12-12所示。系统提供了两种指北针样式，一种是“填充”，一种是“空心的”。可以选择其一在合适的位置单击放置指北针。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99" name="图片 799" descr="2022-10-07 12 04 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094153" y="1382395"/>
            <a:ext cx="1619885" cy="3431540"/>
          </a:xfrm>
          <a:prstGeom prst="rect">
            <a:avLst/>
          </a:prstGeom>
        </p:spPr>
      </p:pic>
    </p:spTree>
  </p:cSld>
  <p:clrMapOvr>
    <a:masterClrMapping/>
  </p:clrMapOvr>
  <p:transition spd="slow" advTm="3000">
    <p:random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文本框 2"/>
          <p:cNvSpPr txBox="1"/>
          <p:nvPr/>
        </p:nvSpPr>
        <p:spPr>
          <a:xfrm flipH="1">
            <a:off x="930275" y="433388"/>
            <a:ext cx="7789863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None/>
            </a:pPr>
            <a:r>
              <a:rPr lang="zh-CN" altLang="en-US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模块</a:t>
            </a:r>
            <a:r>
              <a:rPr lang="en-US" alt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12 </a:t>
            </a:r>
            <a:r>
              <a:rPr lang="zh-CN" altLang="en-US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布图与打印</a:t>
            </a:r>
            <a:endParaRPr lang="zh-CN" altLang="en-US" sz="3600" b="1" dirty="0">
              <a:solidFill>
                <a:srgbClr val="BC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37795" y="497874"/>
            <a:ext cx="636494" cy="517953"/>
            <a:chOff x="3778623" y="3240738"/>
            <a:chExt cx="941295" cy="782171"/>
          </a:xfrm>
          <a:solidFill>
            <a:srgbClr val="BCFFFF"/>
          </a:solidFill>
        </p:grpSpPr>
        <p:sp>
          <p:nvSpPr>
            <p:cNvPr id="5" name="三角形 7"/>
            <p:cNvSpPr/>
            <p:nvPr/>
          </p:nvSpPr>
          <p:spPr>
            <a:xfrm rot="5400000">
              <a:off x="3988173" y="3291165"/>
              <a:ext cx="782171" cy="681318"/>
            </a:xfrm>
            <a:prstGeom prst="triangle">
              <a:avLst>
                <a:gd name="adj" fmla="val 52264"/>
              </a:avLst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3778623" y="3255308"/>
              <a:ext cx="161365" cy="753035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9220" name="文本框 19"/>
          <p:cNvSpPr txBox="1"/>
          <p:nvPr/>
        </p:nvSpPr>
        <p:spPr>
          <a:xfrm>
            <a:off x="5048250" y="1292225"/>
            <a:ext cx="2095500" cy="8255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dist" eaLnBrk="1" hangingPunct="1">
              <a:lnSpc>
                <a:spcPct val="150000"/>
              </a:lnSpc>
            </a:pPr>
            <a:r>
              <a:rPr lang="zh-CN" altLang="en-US" sz="3600" b="1" dirty="0">
                <a:solidFill>
                  <a:srgbClr val="F1D68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学习目标</a:t>
            </a:r>
            <a:endParaRPr lang="en-US" altLang="zh-CN" sz="3600" b="1" dirty="0">
              <a:solidFill>
                <a:srgbClr val="F1D68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224" name="文本框 19"/>
          <p:cNvSpPr txBox="1"/>
          <p:nvPr/>
        </p:nvSpPr>
        <p:spPr>
          <a:xfrm>
            <a:off x="1446530" y="2992755"/>
            <a:ext cx="9124315" cy="26765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1" hangingPunct="1"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（1）掌握图形注释的操作方法。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（2）掌握导出CAD文件的操作方法。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（3）会进行布图与打印操作.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（4）具备具备良好的信息化技术素质和创新意识。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 advTm="3000">
    <p:random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文本框 2"/>
          <p:cNvSpPr txBox="1"/>
          <p:nvPr/>
        </p:nvSpPr>
        <p:spPr>
          <a:xfrm flipH="1">
            <a:off x="930275" y="433388"/>
            <a:ext cx="7789863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None/>
            </a:pPr>
            <a:r>
              <a:rPr lang="en-US" alt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12.1 </a:t>
            </a:r>
            <a:r>
              <a:rPr lang="zh-CN" altLang="en-US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图形注释</a:t>
            </a:r>
            <a:r>
              <a:rPr 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</a:t>
            </a:r>
            <a:endParaRPr lang="zh-CN" sz="3600" b="1" dirty="0">
              <a:solidFill>
                <a:srgbClr val="BC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37795" y="497874"/>
            <a:ext cx="636494" cy="517953"/>
            <a:chOff x="3778623" y="3240738"/>
            <a:chExt cx="941295" cy="782171"/>
          </a:xfrm>
          <a:solidFill>
            <a:srgbClr val="BCFFFF"/>
          </a:solidFill>
        </p:grpSpPr>
        <p:sp>
          <p:nvSpPr>
            <p:cNvPr id="5" name="三角形 7"/>
            <p:cNvSpPr/>
            <p:nvPr/>
          </p:nvSpPr>
          <p:spPr>
            <a:xfrm rot="5400000">
              <a:off x="3988173" y="3291165"/>
              <a:ext cx="782171" cy="681318"/>
            </a:xfrm>
            <a:prstGeom prst="triangle">
              <a:avLst>
                <a:gd name="adj" fmla="val 52264"/>
              </a:avLst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3778623" y="3255308"/>
              <a:ext cx="161365" cy="753035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9240" name="文本框 19"/>
          <p:cNvSpPr txBox="1"/>
          <p:nvPr/>
        </p:nvSpPr>
        <p:spPr>
          <a:xfrm>
            <a:off x="930275" y="1322705"/>
            <a:ext cx="9828530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3）如果在“属性”选择器下拉列表中没有指北针符号，就需要进行载入。启动“符号”命令后，在“属性”选项板单击“编辑类型”，打开“类型属性”对话框，然后点击“载入”，在弹出的“打开”对话框，选择“注释—符号—建筑”，找到指北针载入即可。如图12-13所示。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800" name="图片 800" descr="2022-10-07 12 11 2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68395" y="3978593"/>
            <a:ext cx="3959860" cy="2290445"/>
          </a:xfrm>
          <a:prstGeom prst="rect">
            <a:avLst/>
          </a:prstGeom>
        </p:spPr>
      </p:pic>
    </p:spTree>
  </p:cSld>
  <p:clrMapOvr>
    <a:masterClrMapping/>
  </p:clrMapOvr>
  <p:transition spd="slow" advTm="3000">
    <p:random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文本框 2"/>
          <p:cNvSpPr txBox="1"/>
          <p:nvPr/>
        </p:nvSpPr>
        <p:spPr>
          <a:xfrm flipH="1">
            <a:off x="930275" y="433388"/>
            <a:ext cx="7789863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None/>
            </a:pPr>
            <a:r>
              <a:rPr lang="en-US" alt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12.1 </a:t>
            </a:r>
            <a:r>
              <a:rPr lang="zh-CN" altLang="en-US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图形注释</a:t>
            </a:r>
            <a:r>
              <a:rPr 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</a:t>
            </a:r>
            <a:endParaRPr lang="zh-CN" sz="3600" b="1" dirty="0">
              <a:solidFill>
                <a:srgbClr val="BC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37795" y="497874"/>
            <a:ext cx="636494" cy="517953"/>
            <a:chOff x="3778623" y="3240738"/>
            <a:chExt cx="941295" cy="782171"/>
          </a:xfrm>
          <a:solidFill>
            <a:srgbClr val="BCFFFF"/>
          </a:solidFill>
        </p:grpSpPr>
        <p:sp>
          <p:nvSpPr>
            <p:cNvPr id="5" name="三角形 7"/>
            <p:cNvSpPr/>
            <p:nvPr/>
          </p:nvSpPr>
          <p:spPr>
            <a:xfrm rot="5400000">
              <a:off x="3988173" y="3291165"/>
              <a:ext cx="782171" cy="681318"/>
            </a:xfrm>
            <a:prstGeom prst="triangle">
              <a:avLst>
                <a:gd name="adj" fmla="val 52264"/>
              </a:avLst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3778623" y="3255308"/>
              <a:ext cx="161365" cy="753035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9240" name="文本框 19"/>
          <p:cNvSpPr txBox="1"/>
          <p:nvPr/>
        </p:nvSpPr>
        <p:spPr>
          <a:xfrm>
            <a:off x="930275" y="1322705"/>
            <a:ext cx="9828530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4.添加坡度符号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于屋顶或有坡度的阳台露台等，应添加坡度符号。Revit提供了两种标度标注方法，一种是用“高程点坡度”标注工具，该工具可以为带有坡度的图元对象进行标注，自动生成坡度符号并提取图元的坡度值，与模型保持联动；另一种是用“符号”命令设置排水坡度。下面分别讲解两种操作方法。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 advTm="3000">
    <p:random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文本框 2"/>
          <p:cNvSpPr txBox="1"/>
          <p:nvPr/>
        </p:nvSpPr>
        <p:spPr>
          <a:xfrm flipH="1">
            <a:off x="930275" y="433388"/>
            <a:ext cx="7789863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None/>
            </a:pPr>
            <a:r>
              <a:rPr lang="en-US" alt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12.1 </a:t>
            </a:r>
            <a:r>
              <a:rPr lang="zh-CN" altLang="en-US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图形注释</a:t>
            </a:r>
            <a:r>
              <a:rPr 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</a:t>
            </a:r>
            <a:endParaRPr lang="zh-CN" sz="3600" b="1" dirty="0">
              <a:solidFill>
                <a:srgbClr val="BC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37795" y="497874"/>
            <a:ext cx="636494" cy="517953"/>
            <a:chOff x="3778623" y="3240738"/>
            <a:chExt cx="941295" cy="782171"/>
          </a:xfrm>
          <a:solidFill>
            <a:srgbClr val="BCFFFF"/>
          </a:solidFill>
        </p:grpSpPr>
        <p:sp>
          <p:nvSpPr>
            <p:cNvPr id="5" name="三角形 7"/>
            <p:cNvSpPr/>
            <p:nvPr/>
          </p:nvSpPr>
          <p:spPr>
            <a:xfrm rot="5400000">
              <a:off x="3988173" y="3291165"/>
              <a:ext cx="782171" cy="681318"/>
            </a:xfrm>
            <a:prstGeom prst="triangle">
              <a:avLst>
                <a:gd name="adj" fmla="val 52264"/>
              </a:avLst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3778623" y="3255308"/>
              <a:ext cx="161365" cy="753035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9240" name="文本框 19"/>
          <p:cNvSpPr txBox="1"/>
          <p:nvPr/>
        </p:nvSpPr>
        <p:spPr>
          <a:xfrm>
            <a:off x="930275" y="1322705"/>
            <a:ext cx="9828530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（1）将小别墅文件切换至F5屋面楼层平面，视觉样式调整为“线框”模式。单击“注释”选项卡“尺寸标注”面板上的“高程点符号”按钮，系统自动激活“修改|放置尺寸标注”选项卡。如图12-14所示。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801" name="图片 801" descr="2022-10-07 16 33 0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55733" y="3903980"/>
            <a:ext cx="3599815" cy="725170"/>
          </a:xfrm>
          <a:prstGeom prst="rect">
            <a:avLst/>
          </a:prstGeom>
        </p:spPr>
      </p:pic>
    </p:spTree>
  </p:cSld>
  <p:clrMapOvr>
    <a:masterClrMapping/>
  </p:clrMapOvr>
  <p:transition spd="slow" advTm="3000">
    <p:random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文本框 2"/>
          <p:cNvSpPr txBox="1"/>
          <p:nvPr/>
        </p:nvSpPr>
        <p:spPr>
          <a:xfrm flipH="1">
            <a:off x="930275" y="433388"/>
            <a:ext cx="7789863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None/>
            </a:pPr>
            <a:r>
              <a:rPr lang="en-US" alt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12.1 </a:t>
            </a:r>
            <a:r>
              <a:rPr lang="zh-CN" altLang="en-US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图形注释</a:t>
            </a:r>
            <a:r>
              <a:rPr 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</a:t>
            </a:r>
            <a:endParaRPr lang="zh-CN" sz="3600" b="1" dirty="0">
              <a:solidFill>
                <a:srgbClr val="BC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37795" y="497874"/>
            <a:ext cx="636494" cy="517953"/>
            <a:chOff x="3778623" y="3240738"/>
            <a:chExt cx="941295" cy="782171"/>
          </a:xfrm>
          <a:solidFill>
            <a:srgbClr val="BCFFFF"/>
          </a:solidFill>
        </p:grpSpPr>
        <p:sp>
          <p:nvSpPr>
            <p:cNvPr id="5" name="三角形 7"/>
            <p:cNvSpPr/>
            <p:nvPr/>
          </p:nvSpPr>
          <p:spPr>
            <a:xfrm rot="5400000">
              <a:off x="3988173" y="3291165"/>
              <a:ext cx="782171" cy="681318"/>
            </a:xfrm>
            <a:prstGeom prst="triangle">
              <a:avLst>
                <a:gd name="adj" fmla="val 52264"/>
              </a:avLst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3778623" y="3255308"/>
              <a:ext cx="161365" cy="753035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9240" name="文本框 19"/>
          <p:cNvSpPr txBox="1"/>
          <p:nvPr/>
        </p:nvSpPr>
        <p:spPr>
          <a:xfrm>
            <a:off x="930275" y="1313180"/>
            <a:ext cx="9828530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（2）单击“属性”选项板“编辑类型”，打开“类型属性”对话框。单击“复制”将坡度重命名为“小别墅-坡度1”，单击“确定”。如图12-15所示。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802" name="图片 802" descr="2022-10-07 16 36 4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02075" y="3066415"/>
            <a:ext cx="3744595" cy="2669540"/>
          </a:xfrm>
          <a:prstGeom prst="rect">
            <a:avLst/>
          </a:prstGeom>
        </p:spPr>
      </p:pic>
    </p:spTree>
  </p:cSld>
  <p:clrMapOvr>
    <a:masterClrMapping/>
  </p:clrMapOvr>
  <p:transition spd="slow" advTm="3000">
    <p:random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文本框 2"/>
          <p:cNvSpPr txBox="1"/>
          <p:nvPr/>
        </p:nvSpPr>
        <p:spPr>
          <a:xfrm flipH="1">
            <a:off x="930275" y="433388"/>
            <a:ext cx="7789863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None/>
            </a:pPr>
            <a:r>
              <a:rPr lang="en-US" alt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12.1 </a:t>
            </a:r>
            <a:r>
              <a:rPr lang="zh-CN" altLang="en-US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图形注释</a:t>
            </a:r>
            <a:r>
              <a:rPr 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</a:t>
            </a:r>
            <a:endParaRPr lang="zh-CN" sz="3600" b="1" dirty="0">
              <a:solidFill>
                <a:srgbClr val="BC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37795" y="497874"/>
            <a:ext cx="636494" cy="517953"/>
            <a:chOff x="3778623" y="3240738"/>
            <a:chExt cx="941295" cy="782171"/>
          </a:xfrm>
          <a:solidFill>
            <a:srgbClr val="BCFFFF"/>
          </a:solidFill>
        </p:grpSpPr>
        <p:sp>
          <p:nvSpPr>
            <p:cNvPr id="5" name="三角形 7"/>
            <p:cNvSpPr/>
            <p:nvPr/>
          </p:nvSpPr>
          <p:spPr>
            <a:xfrm rot="5400000">
              <a:off x="3988173" y="3291165"/>
              <a:ext cx="782171" cy="681318"/>
            </a:xfrm>
            <a:prstGeom prst="triangle">
              <a:avLst>
                <a:gd name="adj" fmla="val 52264"/>
              </a:avLst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3778623" y="3255308"/>
              <a:ext cx="161365" cy="753035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9240" name="文本框 19"/>
          <p:cNvSpPr txBox="1"/>
          <p:nvPr/>
        </p:nvSpPr>
        <p:spPr>
          <a:xfrm>
            <a:off x="930275" y="1303655"/>
            <a:ext cx="9828530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3）设置参数。将“颜色”设置为“绿色”；“引线长度”设置为“20.000”；将“文字大小”及“文字距引线的偏移量”修改为合适值。单击“单位格式”按钮，打开“格式”对话框，将“单位”修改为“百分比”，将“单位符号”修改为“%”。如下图12-16所示。参数设置完成后单击“确定”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803" name="图片 803" descr="2022-10-07 16 29 4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88815" y="3793490"/>
            <a:ext cx="2710815" cy="2630805"/>
          </a:xfrm>
          <a:prstGeom prst="rect">
            <a:avLst/>
          </a:prstGeom>
        </p:spPr>
      </p:pic>
    </p:spTree>
  </p:cSld>
  <p:clrMapOvr>
    <a:masterClrMapping/>
  </p:clrMapOvr>
  <p:transition spd="slow" advTm="3000">
    <p:random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文本框 2"/>
          <p:cNvSpPr txBox="1"/>
          <p:nvPr/>
        </p:nvSpPr>
        <p:spPr>
          <a:xfrm flipH="1">
            <a:off x="930275" y="433388"/>
            <a:ext cx="7789863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None/>
            </a:pPr>
            <a:r>
              <a:rPr lang="en-US" alt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12.1 </a:t>
            </a:r>
            <a:r>
              <a:rPr lang="zh-CN" altLang="en-US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图形注释</a:t>
            </a:r>
            <a:r>
              <a:rPr 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</a:t>
            </a:r>
            <a:endParaRPr lang="zh-CN" sz="3600" b="1" dirty="0">
              <a:solidFill>
                <a:srgbClr val="BC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37795" y="497874"/>
            <a:ext cx="636494" cy="517953"/>
            <a:chOff x="3778623" y="3240738"/>
            <a:chExt cx="941295" cy="782171"/>
          </a:xfrm>
          <a:solidFill>
            <a:srgbClr val="BCFFFF"/>
          </a:solidFill>
        </p:grpSpPr>
        <p:sp>
          <p:nvSpPr>
            <p:cNvPr id="5" name="三角形 7"/>
            <p:cNvSpPr/>
            <p:nvPr/>
          </p:nvSpPr>
          <p:spPr>
            <a:xfrm rot="5400000">
              <a:off x="3988173" y="3291165"/>
              <a:ext cx="782171" cy="681318"/>
            </a:xfrm>
            <a:prstGeom prst="triangle">
              <a:avLst>
                <a:gd name="adj" fmla="val 52264"/>
              </a:avLst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3778623" y="3255308"/>
              <a:ext cx="161365" cy="753035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9240" name="文本框 19"/>
          <p:cNvSpPr txBox="1"/>
          <p:nvPr/>
        </p:nvSpPr>
        <p:spPr>
          <a:xfrm>
            <a:off x="930275" y="1303655"/>
            <a:ext cx="982853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（4）在屋面坡面合适位置上单击即可放置坡度符号，如下图12-17所示。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804" name="图片 804" descr="2022-10-07 16 45 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88995" y="2245995"/>
            <a:ext cx="4910455" cy="3757930"/>
          </a:xfrm>
          <a:prstGeom prst="rect">
            <a:avLst/>
          </a:prstGeom>
        </p:spPr>
      </p:pic>
    </p:spTree>
  </p:cSld>
  <p:clrMapOvr>
    <a:masterClrMapping/>
  </p:clrMapOvr>
  <p:transition spd="slow" advTm="3000">
    <p:random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文本框 2"/>
          <p:cNvSpPr txBox="1"/>
          <p:nvPr/>
        </p:nvSpPr>
        <p:spPr>
          <a:xfrm flipH="1">
            <a:off x="930275" y="433388"/>
            <a:ext cx="7789863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None/>
            </a:pPr>
            <a:r>
              <a:rPr lang="en-US" alt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12.1 </a:t>
            </a:r>
            <a:r>
              <a:rPr lang="zh-CN" altLang="en-US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图形注释</a:t>
            </a:r>
            <a:r>
              <a:rPr 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</a:t>
            </a:r>
            <a:endParaRPr lang="zh-CN" sz="3600" b="1" dirty="0">
              <a:solidFill>
                <a:srgbClr val="BC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37795" y="497874"/>
            <a:ext cx="636494" cy="517953"/>
            <a:chOff x="3778623" y="3240738"/>
            <a:chExt cx="941295" cy="782171"/>
          </a:xfrm>
          <a:solidFill>
            <a:srgbClr val="BCFFFF"/>
          </a:solidFill>
        </p:grpSpPr>
        <p:sp>
          <p:nvSpPr>
            <p:cNvPr id="5" name="三角形 7"/>
            <p:cNvSpPr/>
            <p:nvPr/>
          </p:nvSpPr>
          <p:spPr>
            <a:xfrm rot="5400000">
              <a:off x="3988173" y="3291165"/>
              <a:ext cx="782171" cy="681318"/>
            </a:xfrm>
            <a:prstGeom prst="triangle">
              <a:avLst>
                <a:gd name="adj" fmla="val 52264"/>
              </a:avLst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3778623" y="3255308"/>
              <a:ext cx="161365" cy="753035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9240" name="文本框 19"/>
          <p:cNvSpPr txBox="1"/>
          <p:nvPr/>
        </p:nvSpPr>
        <p:spPr>
          <a:xfrm>
            <a:off x="930275" y="1303655"/>
            <a:ext cx="8056245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5）如果希望不自动提取高程值或不便于进行坡度建模，可以采用第二种标注即二维符号标注方法进行标注和编辑修改。切换到F2楼层平面，以露台坡度进行标注为例介绍二维符号标注方法。单击“属性”选项卡“符号”面板上的“符号”工具，自动激活”修改|放置符号“选项卡。在“属性”选项板选择器选择符号类型为“排水箭头”，如图12-18所示。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805" name="图片 805" descr="2022-10-07 16 55 2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558338" y="1184910"/>
            <a:ext cx="1800225" cy="4206240"/>
          </a:xfrm>
          <a:prstGeom prst="rect">
            <a:avLst/>
          </a:prstGeom>
        </p:spPr>
      </p:pic>
    </p:spTree>
  </p:cSld>
  <p:clrMapOvr>
    <a:masterClrMapping/>
  </p:clrMapOvr>
  <p:transition spd="slow" advTm="3000">
    <p:random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文本框 2"/>
          <p:cNvSpPr txBox="1"/>
          <p:nvPr/>
        </p:nvSpPr>
        <p:spPr>
          <a:xfrm flipH="1">
            <a:off x="930275" y="433388"/>
            <a:ext cx="7789863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None/>
            </a:pPr>
            <a:r>
              <a:rPr lang="en-US" alt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12.1 </a:t>
            </a:r>
            <a:r>
              <a:rPr lang="zh-CN" altLang="en-US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图形注释</a:t>
            </a:r>
            <a:r>
              <a:rPr 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</a:t>
            </a:r>
            <a:endParaRPr lang="zh-CN" sz="3600" b="1" dirty="0">
              <a:solidFill>
                <a:srgbClr val="BC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37795" y="497874"/>
            <a:ext cx="636494" cy="517953"/>
            <a:chOff x="3778623" y="3240738"/>
            <a:chExt cx="941295" cy="782171"/>
          </a:xfrm>
          <a:solidFill>
            <a:srgbClr val="BCFFFF"/>
          </a:solidFill>
        </p:grpSpPr>
        <p:sp>
          <p:nvSpPr>
            <p:cNvPr id="5" name="三角形 7"/>
            <p:cNvSpPr/>
            <p:nvPr/>
          </p:nvSpPr>
          <p:spPr>
            <a:xfrm rot="5400000">
              <a:off x="3988173" y="3291165"/>
              <a:ext cx="782171" cy="681318"/>
            </a:xfrm>
            <a:prstGeom prst="triangle">
              <a:avLst>
                <a:gd name="adj" fmla="val 52264"/>
              </a:avLst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3778623" y="3255308"/>
              <a:ext cx="161365" cy="753035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9240" name="文本框 19"/>
          <p:cNvSpPr txBox="1"/>
          <p:nvPr/>
        </p:nvSpPr>
        <p:spPr>
          <a:xfrm>
            <a:off x="930275" y="1303655"/>
            <a:ext cx="9828530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（6）在“属性”选项板单击“编辑类型”复制命名后单击“确定”。在F2楼层平面露台处单击即可放置坡度符号，放置完成按两下Esc键退出命令。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（7）单击选中坡度符号，利用空格键切换符号的方向；单击坡度符号中的文字进入输入框可修改坡度值，或者在属性面板中设置“坡水坡度”为“2%”，如图所示。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806" name="图片 806" descr="2022-10-07 17 03 14(1)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195888" y="4718685"/>
            <a:ext cx="1800225" cy="1176020"/>
          </a:xfrm>
          <a:prstGeom prst="rect">
            <a:avLst/>
          </a:prstGeom>
        </p:spPr>
      </p:pic>
    </p:spTree>
  </p:cSld>
  <p:clrMapOvr>
    <a:masterClrMapping/>
  </p:clrMapOvr>
  <p:transition spd="slow" advTm="3000">
    <p:random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文本框 2"/>
          <p:cNvSpPr txBox="1"/>
          <p:nvPr/>
        </p:nvSpPr>
        <p:spPr>
          <a:xfrm flipH="1">
            <a:off x="930275" y="433388"/>
            <a:ext cx="7789863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None/>
            </a:pPr>
            <a:r>
              <a:rPr lang="en-US" alt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12.1 </a:t>
            </a:r>
            <a:r>
              <a:rPr lang="zh-CN" altLang="en-US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图形注释</a:t>
            </a:r>
            <a:r>
              <a:rPr 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</a:t>
            </a:r>
            <a:endParaRPr lang="zh-CN" sz="3600" b="1" dirty="0">
              <a:solidFill>
                <a:srgbClr val="BC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37795" y="497874"/>
            <a:ext cx="636494" cy="517953"/>
            <a:chOff x="3778623" y="3240738"/>
            <a:chExt cx="941295" cy="782171"/>
          </a:xfrm>
          <a:solidFill>
            <a:srgbClr val="BCFFFF"/>
          </a:solidFill>
        </p:grpSpPr>
        <p:sp>
          <p:nvSpPr>
            <p:cNvPr id="5" name="三角形 7"/>
            <p:cNvSpPr/>
            <p:nvPr/>
          </p:nvSpPr>
          <p:spPr>
            <a:xfrm rot="5400000">
              <a:off x="3988173" y="3291165"/>
              <a:ext cx="782171" cy="681318"/>
            </a:xfrm>
            <a:prstGeom prst="triangle">
              <a:avLst>
                <a:gd name="adj" fmla="val 52264"/>
              </a:avLst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3778623" y="3255308"/>
              <a:ext cx="161365" cy="753035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9240" name="文本框 19"/>
          <p:cNvSpPr txBox="1"/>
          <p:nvPr/>
        </p:nvSpPr>
        <p:spPr>
          <a:xfrm>
            <a:off x="930275" y="1303655"/>
            <a:ext cx="982853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（8）标注完成后如下图12-20所示。同样的，其他位置处的坡度值也可按上述方法进行标注。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807" name="图片 807" descr="2022-10-07 17 07 1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08755" y="3119120"/>
            <a:ext cx="2816225" cy="1457325"/>
          </a:xfrm>
          <a:prstGeom prst="rect">
            <a:avLst/>
          </a:prstGeom>
        </p:spPr>
      </p:pic>
    </p:spTree>
  </p:cSld>
  <p:clrMapOvr>
    <a:masterClrMapping/>
  </p:clrMapOvr>
  <p:transition spd="slow" advTm="3000">
    <p:random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306388" y="1628775"/>
            <a:ext cx="11664950" cy="4413250"/>
          </a:xfrm>
          <a:prstGeom prst="rect">
            <a:avLst/>
          </a:prstGeom>
          <a:gradFill flip="none" rotWithShape="1">
            <a:gsLst>
              <a:gs pos="0">
                <a:srgbClr val="00FFFF">
                  <a:alpha val="29000"/>
                </a:srgbClr>
              </a:gs>
              <a:gs pos="100000">
                <a:srgbClr val="00FFFF">
                  <a:alpha val="0"/>
                </a:srgbClr>
              </a:gs>
            </a:gsLst>
            <a:lin ang="10800000" scaled="0"/>
            <a:tileRect/>
          </a:gradFill>
          <a:ln w="25400" cap="flat" cmpd="sng" algn="ctr">
            <a:noFill/>
            <a:prstDash val="solid"/>
          </a:ln>
          <a:effectLst/>
        </p:spPr>
        <p:txBody>
          <a:bodyPr vert="horz" wrap="square" lIns="96435" tIns="48218" rIns="96435" bIns="48218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525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思源宋体 CN" pitchFamily="18" charset="-122"/>
              <a:ea typeface="思源宋体 CN" pitchFamily="18" charset="-122"/>
              <a:cs typeface="+mn-ea"/>
              <a:sym typeface="思源宋体 CN" pitchFamily="18" charset="-122"/>
            </a:endParaRPr>
          </a:p>
        </p:txBody>
      </p:sp>
      <p:sp>
        <p:nvSpPr>
          <p:cNvPr id="8196" name="文本框 19"/>
          <p:cNvSpPr txBox="1"/>
          <p:nvPr/>
        </p:nvSpPr>
        <p:spPr>
          <a:xfrm>
            <a:off x="6383338" y="1795463"/>
            <a:ext cx="5119687" cy="40309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200000"/>
              </a:lnSpc>
            </a:pPr>
            <a:r>
              <a:rPr lang="en-US" altLang="zh-CN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12.1 </a:t>
            </a:r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图形注释</a:t>
            </a:r>
            <a:endParaRPr lang="zh-CN" altLang="en-US" sz="3200" b="1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200000"/>
              </a:lnSpc>
            </a:pPr>
            <a:r>
              <a:rPr lang="en-US" altLang="zh-CN" sz="3200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12.2 </a:t>
            </a:r>
            <a:r>
              <a:rPr lang="zh-CN" altLang="en-US" sz="3200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布图与打印</a:t>
            </a:r>
            <a:endParaRPr lang="zh-CN" altLang="en-US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200000"/>
              </a:lnSpc>
            </a:pPr>
            <a:endParaRPr lang="zh-CN" altLang="en-US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200000"/>
              </a:lnSpc>
            </a:pPr>
            <a:r>
              <a:rPr lang="en-US" altLang="zh-CN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en-US" altLang="zh-CN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197" name="文本框 47"/>
          <p:cNvSpPr txBox="1"/>
          <p:nvPr/>
        </p:nvSpPr>
        <p:spPr>
          <a:xfrm flipH="1">
            <a:off x="874395" y="433388"/>
            <a:ext cx="7789863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None/>
            </a:pPr>
            <a:r>
              <a:rPr lang="zh-CN" altLang="en-US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模块</a:t>
            </a:r>
            <a:r>
              <a:rPr lang="en-US" alt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12-</a:t>
            </a:r>
            <a:r>
              <a:rPr 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布图与打印</a:t>
            </a:r>
            <a:endParaRPr lang="zh-CN" sz="3600" b="1" dirty="0">
              <a:solidFill>
                <a:srgbClr val="BC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50" name="组合 49"/>
          <p:cNvGrpSpPr/>
          <p:nvPr/>
        </p:nvGrpSpPr>
        <p:grpSpPr>
          <a:xfrm>
            <a:off x="237795" y="497874"/>
            <a:ext cx="636494" cy="517953"/>
            <a:chOff x="3778623" y="3240738"/>
            <a:chExt cx="941295" cy="782171"/>
          </a:xfrm>
          <a:solidFill>
            <a:srgbClr val="BCFFFF"/>
          </a:solidFill>
        </p:grpSpPr>
        <p:sp>
          <p:nvSpPr>
            <p:cNvPr id="51" name="三角形 7"/>
            <p:cNvSpPr/>
            <p:nvPr/>
          </p:nvSpPr>
          <p:spPr>
            <a:xfrm rot="5400000">
              <a:off x="3988173" y="3291165"/>
              <a:ext cx="782171" cy="681318"/>
            </a:xfrm>
            <a:prstGeom prst="triangle">
              <a:avLst>
                <a:gd name="adj" fmla="val 52264"/>
              </a:avLst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2" name="矩形 51"/>
            <p:cNvSpPr/>
            <p:nvPr/>
          </p:nvSpPr>
          <p:spPr>
            <a:xfrm>
              <a:off x="3778623" y="3255308"/>
              <a:ext cx="161365" cy="753035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pic>
        <p:nvPicPr>
          <p:cNvPr id="11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rcRect l="10713" r="5822" b="-124"/>
          <a:stretch>
            <a:fillRect/>
          </a:stretch>
        </p:blipFill>
        <p:spPr>
          <a:xfrm>
            <a:off x="930275" y="2060575"/>
            <a:ext cx="4707255" cy="336296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 advTm="3000">
    <p:random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306388" y="1628775"/>
            <a:ext cx="11664950" cy="4413250"/>
          </a:xfrm>
          <a:prstGeom prst="rect">
            <a:avLst/>
          </a:prstGeom>
          <a:gradFill flip="none" rotWithShape="1">
            <a:gsLst>
              <a:gs pos="0">
                <a:srgbClr val="00FFFF">
                  <a:alpha val="29000"/>
                </a:srgbClr>
              </a:gs>
              <a:gs pos="100000">
                <a:srgbClr val="00FFFF">
                  <a:alpha val="0"/>
                </a:srgbClr>
              </a:gs>
            </a:gsLst>
            <a:lin ang="10800000" scaled="0"/>
            <a:tileRect/>
          </a:gradFill>
          <a:ln w="25400" cap="flat" cmpd="sng" algn="ctr">
            <a:noFill/>
            <a:prstDash val="solid"/>
          </a:ln>
          <a:effectLst/>
        </p:spPr>
        <p:txBody>
          <a:bodyPr vert="horz" wrap="square" lIns="96435" tIns="48218" rIns="96435" bIns="48218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525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思源宋体 CN" pitchFamily="18" charset="-122"/>
              <a:ea typeface="思源宋体 CN" pitchFamily="18" charset="-122"/>
              <a:cs typeface="+mn-ea"/>
              <a:sym typeface="思源宋体 CN" pitchFamily="18" charset="-122"/>
            </a:endParaRPr>
          </a:p>
        </p:txBody>
      </p:sp>
      <p:sp>
        <p:nvSpPr>
          <p:cNvPr id="8196" name="文本框 19"/>
          <p:cNvSpPr txBox="1"/>
          <p:nvPr/>
        </p:nvSpPr>
        <p:spPr>
          <a:xfrm>
            <a:off x="6383338" y="1795463"/>
            <a:ext cx="5119687" cy="40309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200000"/>
              </a:lnSpc>
            </a:pPr>
            <a:r>
              <a:rPr lang="en-US" altLang="zh-CN" sz="3200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12.1 </a:t>
            </a:r>
            <a:r>
              <a:rPr lang="zh-CN" altLang="en-US" sz="3200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图形注释</a:t>
            </a:r>
            <a:endParaRPr lang="zh-CN" altLang="en-US" sz="3200" b="1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200000"/>
              </a:lnSpc>
            </a:pPr>
            <a:r>
              <a:rPr lang="en-US" altLang="zh-CN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12.2 </a:t>
            </a:r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布图与打印</a:t>
            </a:r>
            <a:endParaRPr lang="zh-CN" altLang="en-US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200000"/>
              </a:lnSpc>
            </a:pPr>
            <a:endParaRPr lang="zh-CN" altLang="en-US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200000"/>
              </a:lnSpc>
            </a:pPr>
            <a:r>
              <a:rPr lang="en-US" altLang="zh-CN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en-US" altLang="zh-CN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197" name="文本框 47"/>
          <p:cNvSpPr txBox="1"/>
          <p:nvPr/>
        </p:nvSpPr>
        <p:spPr>
          <a:xfrm flipH="1">
            <a:off x="874395" y="433388"/>
            <a:ext cx="7789863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None/>
            </a:pPr>
            <a:r>
              <a:rPr lang="zh-CN" altLang="en-US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模块</a:t>
            </a:r>
            <a:r>
              <a:rPr lang="en-US" alt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12-</a:t>
            </a:r>
            <a:r>
              <a:rPr 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布图与打印</a:t>
            </a:r>
            <a:endParaRPr lang="zh-CN" sz="3600" b="1" dirty="0">
              <a:solidFill>
                <a:srgbClr val="BC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50" name="组合 49"/>
          <p:cNvGrpSpPr/>
          <p:nvPr/>
        </p:nvGrpSpPr>
        <p:grpSpPr>
          <a:xfrm>
            <a:off x="237795" y="497874"/>
            <a:ext cx="636494" cy="517953"/>
            <a:chOff x="3778623" y="3240738"/>
            <a:chExt cx="941295" cy="782171"/>
          </a:xfrm>
          <a:solidFill>
            <a:srgbClr val="BCFFFF"/>
          </a:solidFill>
        </p:grpSpPr>
        <p:sp>
          <p:nvSpPr>
            <p:cNvPr id="51" name="三角形 7"/>
            <p:cNvSpPr/>
            <p:nvPr/>
          </p:nvSpPr>
          <p:spPr>
            <a:xfrm rot="5400000">
              <a:off x="3988173" y="3291165"/>
              <a:ext cx="782171" cy="681318"/>
            </a:xfrm>
            <a:prstGeom prst="triangle">
              <a:avLst>
                <a:gd name="adj" fmla="val 52264"/>
              </a:avLst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2" name="矩形 51"/>
            <p:cNvSpPr/>
            <p:nvPr/>
          </p:nvSpPr>
          <p:spPr>
            <a:xfrm>
              <a:off x="3778623" y="3255308"/>
              <a:ext cx="161365" cy="753035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pic>
        <p:nvPicPr>
          <p:cNvPr id="11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rcRect l="10713" r="5822" b="-124"/>
          <a:stretch>
            <a:fillRect/>
          </a:stretch>
        </p:blipFill>
        <p:spPr>
          <a:xfrm>
            <a:off x="930275" y="2060575"/>
            <a:ext cx="4707255" cy="336296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 advTm="3000">
    <p:random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文本框 2"/>
          <p:cNvSpPr txBox="1"/>
          <p:nvPr/>
        </p:nvSpPr>
        <p:spPr>
          <a:xfrm flipH="1">
            <a:off x="930275" y="433388"/>
            <a:ext cx="7789863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None/>
            </a:pPr>
            <a:r>
              <a:rPr lang="en-US" alt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12.2 </a:t>
            </a:r>
            <a:r>
              <a:rPr lang="zh-CN" altLang="en-US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打印与布图</a:t>
            </a:r>
            <a:r>
              <a:rPr 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</a:t>
            </a:r>
            <a:endParaRPr lang="zh-CN" sz="3600" b="1" dirty="0">
              <a:solidFill>
                <a:srgbClr val="BC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37795" y="497874"/>
            <a:ext cx="636494" cy="517953"/>
            <a:chOff x="3778623" y="3240738"/>
            <a:chExt cx="941295" cy="782171"/>
          </a:xfrm>
          <a:solidFill>
            <a:srgbClr val="BCFFFF"/>
          </a:solidFill>
        </p:grpSpPr>
        <p:sp>
          <p:nvSpPr>
            <p:cNvPr id="5" name="三角形 7"/>
            <p:cNvSpPr/>
            <p:nvPr/>
          </p:nvSpPr>
          <p:spPr>
            <a:xfrm rot="5400000">
              <a:off x="3988173" y="3291165"/>
              <a:ext cx="782171" cy="681318"/>
            </a:xfrm>
            <a:prstGeom prst="triangle">
              <a:avLst>
                <a:gd name="adj" fmla="val 52264"/>
              </a:avLst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3778623" y="3255308"/>
              <a:ext cx="161365" cy="753035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9240" name="文本框 19"/>
          <p:cNvSpPr txBox="1"/>
          <p:nvPr/>
        </p:nvSpPr>
        <p:spPr>
          <a:xfrm>
            <a:off x="874395" y="1303655"/>
            <a:ext cx="9828530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12.2  布图与打印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利用Revit创建的建筑施工图可以导出为CAD格式文件，用于成果交换，也可以直接布图和打印。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 advTm="3000">
    <p:random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文本框 2"/>
          <p:cNvSpPr txBox="1"/>
          <p:nvPr/>
        </p:nvSpPr>
        <p:spPr>
          <a:xfrm flipH="1">
            <a:off x="930275" y="433388"/>
            <a:ext cx="7789863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None/>
            </a:pPr>
            <a:r>
              <a:rPr lang="en-US" alt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12.2 </a:t>
            </a:r>
            <a:r>
              <a:rPr lang="zh-CN" altLang="en-US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打印与布图</a:t>
            </a:r>
            <a:r>
              <a:rPr 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</a:t>
            </a:r>
            <a:endParaRPr lang="zh-CN" sz="3600" b="1" dirty="0">
              <a:solidFill>
                <a:srgbClr val="BC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37795" y="497874"/>
            <a:ext cx="636494" cy="517953"/>
            <a:chOff x="3778623" y="3240738"/>
            <a:chExt cx="941295" cy="782171"/>
          </a:xfrm>
          <a:solidFill>
            <a:srgbClr val="BCFFFF"/>
          </a:solidFill>
        </p:grpSpPr>
        <p:sp>
          <p:nvSpPr>
            <p:cNvPr id="5" name="三角形 7"/>
            <p:cNvSpPr/>
            <p:nvPr/>
          </p:nvSpPr>
          <p:spPr>
            <a:xfrm rot="5400000">
              <a:off x="3988173" y="3291165"/>
              <a:ext cx="782171" cy="681318"/>
            </a:xfrm>
            <a:prstGeom prst="triangle">
              <a:avLst>
                <a:gd name="adj" fmla="val 52264"/>
              </a:avLst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3778623" y="3255308"/>
              <a:ext cx="161365" cy="753035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9240" name="文本框 19"/>
          <p:cNvSpPr txBox="1"/>
          <p:nvPr/>
        </p:nvSpPr>
        <p:spPr>
          <a:xfrm>
            <a:off x="874395" y="1303655"/>
            <a:ext cx="7428230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12.2.1  创建图纸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前述章节中在“自建别墅.rvt”项目文件中已经为各个视图添加了尺寸标注、高程点、明细表等图纸中需要的项目信息。下面讲解创建图纸操作步骤。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（1）打开小别墅项目文件，切换至“视图”主选项卡，单击“图纸组合”面板中的“图纸”按钮，打开“新建图纸”对话框，如图12-33所示。选择“A2公制”图纸，单击“确定”载入项目中。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820" name="图片 820" descr="2022-10-07 20 46 5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58543" y="1829118"/>
            <a:ext cx="2879725" cy="3345815"/>
          </a:xfrm>
          <a:prstGeom prst="rect">
            <a:avLst/>
          </a:prstGeom>
        </p:spPr>
      </p:pic>
    </p:spTree>
  </p:cSld>
  <p:clrMapOvr>
    <a:masterClrMapping/>
  </p:clrMapOvr>
  <p:transition spd="slow" advTm="3000">
    <p:random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文本框 2"/>
          <p:cNvSpPr txBox="1"/>
          <p:nvPr/>
        </p:nvSpPr>
        <p:spPr>
          <a:xfrm flipH="1">
            <a:off x="930275" y="433388"/>
            <a:ext cx="7789863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None/>
            </a:pPr>
            <a:r>
              <a:rPr lang="en-US" alt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12.2 </a:t>
            </a:r>
            <a:r>
              <a:rPr lang="zh-CN" altLang="en-US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打印与布图</a:t>
            </a:r>
            <a:r>
              <a:rPr 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</a:t>
            </a:r>
            <a:endParaRPr lang="zh-CN" sz="3600" b="1" dirty="0">
              <a:solidFill>
                <a:srgbClr val="BC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37795" y="497874"/>
            <a:ext cx="636494" cy="517953"/>
            <a:chOff x="3778623" y="3240738"/>
            <a:chExt cx="941295" cy="782171"/>
          </a:xfrm>
          <a:solidFill>
            <a:srgbClr val="BCFFFF"/>
          </a:solidFill>
        </p:grpSpPr>
        <p:sp>
          <p:nvSpPr>
            <p:cNvPr id="5" name="三角形 7"/>
            <p:cNvSpPr/>
            <p:nvPr/>
          </p:nvSpPr>
          <p:spPr>
            <a:xfrm rot="5400000">
              <a:off x="3988173" y="3291165"/>
              <a:ext cx="782171" cy="681318"/>
            </a:xfrm>
            <a:prstGeom prst="triangle">
              <a:avLst>
                <a:gd name="adj" fmla="val 52264"/>
              </a:avLst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3778623" y="3255308"/>
              <a:ext cx="161365" cy="753035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9240" name="文本框 19"/>
          <p:cNvSpPr txBox="1"/>
          <p:nvPr/>
        </p:nvSpPr>
        <p:spPr>
          <a:xfrm>
            <a:off x="874395" y="1303655"/>
            <a:ext cx="982853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（2）此时创建了一个图纸视图，如图12-34所示。创建图纸视图后，在“项目浏览器”图纸栏下将自动创建“J0-1-未命名”图纸。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821" name="图片 821" descr="2022-10-07 20 53 3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67723" y="2750820"/>
            <a:ext cx="3334385" cy="2369820"/>
          </a:xfrm>
          <a:prstGeom prst="rect">
            <a:avLst/>
          </a:prstGeom>
        </p:spPr>
      </p:pic>
    </p:spTree>
  </p:cSld>
  <p:clrMapOvr>
    <a:masterClrMapping/>
  </p:clrMapOvr>
  <p:transition spd="slow" advTm="3000">
    <p:random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文本框 2"/>
          <p:cNvSpPr txBox="1"/>
          <p:nvPr/>
        </p:nvSpPr>
        <p:spPr>
          <a:xfrm flipH="1">
            <a:off x="930275" y="433388"/>
            <a:ext cx="7789863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None/>
            </a:pPr>
            <a:r>
              <a:rPr lang="en-US" alt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12.2 </a:t>
            </a:r>
            <a:r>
              <a:rPr lang="zh-CN" altLang="en-US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打印与布图</a:t>
            </a:r>
            <a:r>
              <a:rPr 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</a:t>
            </a:r>
            <a:endParaRPr lang="zh-CN" sz="3600" b="1" dirty="0">
              <a:solidFill>
                <a:srgbClr val="BC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37795" y="497874"/>
            <a:ext cx="636494" cy="517953"/>
            <a:chOff x="3778623" y="3240738"/>
            <a:chExt cx="941295" cy="782171"/>
          </a:xfrm>
          <a:solidFill>
            <a:srgbClr val="BCFFFF"/>
          </a:solidFill>
        </p:grpSpPr>
        <p:sp>
          <p:nvSpPr>
            <p:cNvPr id="5" name="三角形 7"/>
            <p:cNvSpPr/>
            <p:nvPr/>
          </p:nvSpPr>
          <p:spPr>
            <a:xfrm rot="5400000">
              <a:off x="3988173" y="3291165"/>
              <a:ext cx="782171" cy="681318"/>
            </a:xfrm>
            <a:prstGeom prst="triangle">
              <a:avLst>
                <a:gd name="adj" fmla="val 52264"/>
              </a:avLst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3778623" y="3255308"/>
              <a:ext cx="161365" cy="753035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9240" name="文本框 19"/>
          <p:cNvSpPr txBox="1"/>
          <p:nvPr/>
        </p:nvSpPr>
        <p:spPr>
          <a:xfrm>
            <a:off x="874395" y="1303655"/>
            <a:ext cx="982853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（3）单击选中图纸框，在“属性”选项板中可以标识数据栏对图纸名称、图纸编号、绘图员、审核员、设计者等信息进改，如图12-35所示。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822" name="图片 822" descr="2022-10-07 20 56 1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24935" y="2560955"/>
            <a:ext cx="2237740" cy="3755390"/>
          </a:xfrm>
          <a:prstGeom prst="rect">
            <a:avLst/>
          </a:prstGeom>
        </p:spPr>
      </p:pic>
    </p:spTree>
  </p:cSld>
  <p:clrMapOvr>
    <a:masterClrMapping/>
  </p:clrMapOvr>
  <p:transition spd="slow" advTm="3000">
    <p:random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文本框 2"/>
          <p:cNvSpPr txBox="1"/>
          <p:nvPr/>
        </p:nvSpPr>
        <p:spPr>
          <a:xfrm flipH="1">
            <a:off x="930275" y="433388"/>
            <a:ext cx="7789863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None/>
            </a:pPr>
            <a:r>
              <a:rPr lang="en-US" alt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12.2 </a:t>
            </a:r>
            <a:r>
              <a:rPr lang="zh-CN" altLang="en-US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打印与布图</a:t>
            </a:r>
            <a:r>
              <a:rPr 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</a:t>
            </a:r>
            <a:endParaRPr lang="zh-CN" sz="3600" b="1" dirty="0">
              <a:solidFill>
                <a:srgbClr val="BC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37795" y="497874"/>
            <a:ext cx="636494" cy="517953"/>
            <a:chOff x="3778623" y="3240738"/>
            <a:chExt cx="941295" cy="782171"/>
          </a:xfrm>
          <a:solidFill>
            <a:srgbClr val="BCFFFF"/>
          </a:solidFill>
        </p:grpSpPr>
        <p:sp>
          <p:nvSpPr>
            <p:cNvPr id="5" name="三角形 7"/>
            <p:cNvSpPr/>
            <p:nvPr/>
          </p:nvSpPr>
          <p:spPr>
            <a:xfrm rot="5400000">
              <a:off x="3988173" y="3291165"/>
              <a:ext cx="782171" cy="681318"/>
            </a:xfrm>
            <a:prstGeom prst="triangle">
              <a:avLst>
                <a:gd name="adj" fmla="val 52264"/>
              </a:avLst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3778623" y="3255308"/>
              <a:ext cx="161365" cy="753035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9240" name="文本框 19"/>
          <p:cNvSpPr txBox="1"/>
          <p:nvPr/>
        </p:nvSpPr>
        <p:spPr>
          <a:xfrm>
            <a:off x="874395" y="1303655"/>
            <a:ext cx="9828530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12.2.2  布置视图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布置视创建了图纸后，即可在图纸中添加建筑的一个或多个视图，包括各楼层平面、立面、三维视图、剖面、详图视图、图例视图、渲染视图及明细表视图等。将视图加到图纸后还需要对图纸位置、名称等视图标题信息进行设置。下面以一层平面图布置为例讲解布置视图的步骤。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 advTm="3000">
    <p:random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文本框 2"/>
          <p:cNvSpPr txBox="1"/>
          <p:nvPr/>
        </p:nvSpPr>
        <p:spPr>
          <a:xfrm flipH="1">
            <a:off x="930275" y="433388"/>
            <a:ext cx="7789863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None/>
            </a:pPr>
            <a:r>
              <a:rPr lang="en-US" alt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12.2 </a:t>
            </a:r>
            <a:r>
              <a:rPr lang="zh-CN" altLang="en-US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打印与布图</a:t>
            </a:r>
            <a:r>
              <a:rPr 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</a:t>
            </a:r>
            <a:endParaRPr lang="zh-CN" sz="3600" b="1" dirty="0">
              <a:solidFill>
                <a:srgbClr val="BC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37795" y="497874"/>
            <a:ext cx="636494" cy="517953"/>
            <a:chOff x="3778623" y="3240738"/>
            <a:chExt cx="941295" cy="782171"/>
          </a:xfrm>
          <a:solidFill>
            <a:srgbClr val="BCFFFF"/>
          </a:solidFill>
        </p:grpSpPr>
        <p:sp>
          <p:nvSpPr>
            <p:cNvPr id="5" name="三角形 7"/>
            <p:cNvSpPr/>
            <p:nvPr/>
          </p:nvSpPr>
          <p:spPr>
            <a:xfrm rot="5400000">
              <a:off x="3988173" y="3291165"/>
              <a:ext cx="782171" cy="681318"/>
            </a:xfrm>
            <a:prstGeom prst="triangle">
              <a:avLst>
                <a:gd name="adj" fmla="val 52264"/>
              </a:avLst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3778623" y="3255308"/>
              <a:ext cx="161365" cy="753035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9240" name="文本框 19"/>
          <p:cNvSpPr txBox="1"/>
          <p:nvPr/>
        </p:nvSpPr>
        <p:spPr>
          <a:xfrm>
            <a:off x="874395" y="1303655"/>
            <a:ext cx="9828530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1）定义图纸编号和名称。在项目浏览器中展开“图纸”选项，用鼠标右键单击图纸“J0-1-未命名”，在弹出的快捷菜单中选择“重命名”命令，弹出“图纸标题”对话框，对数量和名称进行设置，如图12-36所示。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823" name="图片 823" descr="2022-10-07 21 08 4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806950" y="3934460"/>
            <a:ext cx="2352675" cy="1327150"/>
          </a:xfrm>
          <a:prstGeom prst="rect">
            <a:avLst/>
          </a:prstGeom>
        </p:spPr>
      </p:pic>
    </p:spTree>
  </p:cSld>
  <p:clrMapOvr>
    <a:masterClrMapping/>
  </p:clrMapOvr>
  <p:transition spd="slow" advTm="3000">
    <p:random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文本框 2"/>
          <p:cNvSpPr txBox="1"/>
          <p:nvPr/>
        </p:nvSpPr>
        <p:spPr>
          <a:xfrm flipH="1">
            <a:off x="930275" y="433388"/>
            <a:ext cx="7789863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None/>
            </a:pPr>
            <a:r>
              <a:rPr lang="en-US" alt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12.2 </a:t>
            </a:r>
            <a:r>
              <a:rPr lang="zh-CN" altLang="en-US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打印与布图</a:t>
            </a:r>
            <a:r>
              <a:rPr 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</a:t>
            </a:r>
            <a:endParaRPr lang="zh-CN" sz="3600" b="1" dirty="0">
              <a:solidFill>
                <a:srgbClr val="BC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37795" y="497874"/>
            <a:ext cx="636494" cy="517953"/>
            <a:chOff x="3778623" y="3240738"/>
            <a:chExt cx="941295" cy="782171"/>
          </a:xfrm>
          <a:solidFill>
            <a:srgbClr val="BCFFFF"/>
          </a:solidFill>
        </p:grpSpPr>
        <p:sp>
          <p:nvSpPr>
            <p:cNvPr id="5" name="三角形 7"/>
            <p:cNvSpPr/>
            <p:nvPr/>
          </p:nvSpPr>
          <p:spPr>
            <a:xfrm rot="5400000">
              <a:off x="3988173" y="3291165"/>
              <a:ext cx="782171" cy="681318"/>
            </a:xfrm>
            <a:prstGeom prst="triangle">
              <a:avLst>
                <a:gd name="adj" fmla="val 52264"/>
              </a:avLst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3778623" y="3255308"/>
              <a:ext cx="161365" cy="753035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9240" name="文本框 19"/>
          <p:cNvSpPr txBox="1"/>
          <p:nvPr/>
        </p:nvSpPr>
        <p:spPr>
          <a:xfrm>
            <a:off x="874395" y="1303655"/>
            <a:ext cx="9828530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2）放置视图。单击“图纸组合”选项卡下的“视图”按钮，打开“视图”对话框，该对话框的列表包括了项目可用的所有视图，如图12-37所示。选择“楼层平面：F1副本1”，单击“在图纸中添加视图”按钮，可将视图添加到图纸中。除了能够通过单击“视图”按钮在“视图”对话框中选择视图进行放置外，还可以直接选中项目浏览器中的视图名称，将其拖动到空白图纸中完成图纸的放置。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824" name="图片 824" descr="2022-10-07 21 13 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139305" y="4540250"/>
            <a:ext cx="2042160" cy="2139950"/>
          </a:xfrm>
          <a:prstGeom prst="rect">
            <a:avLst/>
          </a:prstGeom>
        </p:spPr>
      </p:pic>
    </p:spTree>
  </p:cSld>
  <p:clrMapOvr>
    <a:masterClrMapping/>
  </p:clrMapOvr>
  <p:transition spd="slow" advTm="3000">
    <p:random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文本框 2"/>
          <p:cNvSpPr txBox="1"/>
          <p:nvPr/>
        </p:nvSpPr>
        <p:spPr>
          <a:xfrm flipH="1">
            <a:off x="930275" y="433388"/>
            <a:ext cx="7789863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None/>
            </a:pPr>
            <a:r>
              <a:rPr lang="en-US" alt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12.2 </a:t>
            </a:r>
            <a:r>
              <a:rPr lang="zh-CN" altLang="en-US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打印与布图</a:t>
            </a:r>
            <a:r>
              <a:rPr 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</a:t>
            </a:r>
            <a:endParaRPr lang="zh-CN" sz="3600" b="1" dirty="0">
              <a:solidFill>
                <a:srgbClr val="BC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37795" y="497874"/>
            <a:ext cx="636494" cy="517953"/>
            <a:chOff x="3778623" y="3240738"/>
            <a:chExt cx="941295" cy="782171"/>
          </a:xfrm>
          <a:solidFill>
            <a:srgbClr val="BCFFFF"/>
          </a:solidFill>
        </p:grpSpPr>
        <p:sp>
          <p:nvSpPr>
            <p:cNvPr id="5" name="三角形 7"/>
            <p:cNvSpPr/>
            <p:nvPr/>
          </p:nvSpPr>
          <p:spPr>
            <a:xfrm rot="5400000">
              <a:off x="3988173" y="3291165"/>
              <a:ext cx="782171" cy="681318"/>
            </a:xfrm>
            <a:prstGeom prst="triangle">
              <a:avLst>
                <a:gd name="adj" fmla="val 52264"/>
              </a:avLst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3778623" y="3255308"/>
              <a:ext cx="161365" cy="753035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9240" name="文本框 19"/>
          <p:cNvSpPr txBox="1"/>
          <p:nvPr/>
        </p:nvSpPr>
        <p:spPr>
          <a:xfrm>
            <a:off x="874395" y="1303655"/>
            <a:ext cx="5885180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3）添加图名。选择添加进图纸的视图“楼层平面：F1副本1”，在“属性”选项板中修改“图纸上的标题”为“一层平面图”。也可以按住Tab键单击图中的标题下划线，然后再选中图名进行修改并调整图名下划线长度，调整完成如图12-38所示。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825" name="图片 825" descr="2022-10-07 21 26 4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34518" y="1303655"/>
            <a:ext cx="5039995" cy="3585210"/>
          </a:xfrm>
          <a:prstGeom prst="rect">
            <a:avLst/>
          </a:prstGeom>
        </p:spPr>
      </p:pic>
    </p:spTree>
  </p:cSld>
  <p:clrMapOvr>
    <a:masterClrMapping/>
  </p:clrMapOvr>
  <p:transition spd="slow" advTm="3000">
    <p:random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文本框 2"/>
          <p:cNvSpPr txBox="1"/>
          <p:nvPr/>
        </p:nvSpPr>
        <p:spPr>
          <a:xfrm flipH="1">
            <a:off x="930275" y="433388"/>
            <a:ext cx="7789863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None/>
            </a:pPr>
            <a:r>
              <a:rPr lang="en-US" alt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12.2 </a:t>
            </a:r>
            <a:r>
              <a:rPr lang="zh-CN" altLang="en-US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打印与布图</a:t>
            </a:r>
            <a:r>
              <a:rPr 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</a:t>
            </a:r>
            <a:endParaRPr lang="zh-CN" sz="3600" b="1" dirty="0">
              <a:solidFill>
                <a:srgbClr val="BC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37795" y="497874"/>
            <a:ext cx="636494" cy="517953"/>
            <a:chOff x="3778623" y="3240738"/>
            <a:chExt cx="941295" cy="782171"/>
          </a:xfrm>
          <a:solidFill>
            <a:srgbClr val="BCFFFF"/>
          </a:solidFill>
        </p:grpSpPr>
        <p:sp>
          <p:nvSpPr>
            <p:cNvPr id="5" name="三角形 7"/>
            <p:cNvSpPr/>
            <p:nvPr/>
          </p:nvSpPr>
          <p:spPr>
            <a:xfrm rot="5400000">
              <a:off x="3988173" y="3291165"/>
              <a:ext cx="782171" cy="681318"/>
            </a:xfrm>
            <a:prstGeom prst="triangle">
              <a:avLst>
                <a:gd name="adj" fmla="val 52264"/>
              </a:avLst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3778623" y="3255308"/>
              <a:ext cx="161365" cy="753035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9240" name="文本框 19"/>
          <p:cNvSpPr txBox="1"/>
          <p:nvPr/>
        </p:nvSpPr>
        <p:spPr>
          <a:xfrm>
            <a:off x="874395" y="1303655"/>
            <a:ext cx="9828530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4）改变图纸比例：如需修改视口比例，可在图纸中选择F1视图并单击鼠标右键，在弹出的快捷菜单中选择“激活视图”命令。此时图纸标题栏灰显，单击绘图区域左下角视图控制栏比例，弹出比例列表，如图12-39所示，可选择列表中的常见比例值。也可选择“自定义”选项，在弹出的“自定义比例”对话框中更改为新值后单击“确定”按钮，设置自定义图纸比例。比例设置完成后，在视图中单击鼠标右键，在弹出的快捷菜单中选择“取消激活视图”命令即可完成比例的设置。本案例中可不用重新设置比例。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826" name="图片 826" descr="2022-10-07 21 38 49"/>
          <p:cNvPicPr>
            <a:picLocks noChangeAspect="1"/>
          </p:cNvPicPr>
          <p:nvPr/>
        </p:nvPicPr>
        <p:blipFill>
          <a:blip r:embed="rId1"/>
          <a:srcRect r="18949"/>
          <a:stretch>
            <a:fillRect/>
          </a:stretch>
        </p:blipFill>
        <p:spPr>
          <a:xfrm>
            <a:off x="10914063" y="2214880"/>
            <a:ext cx="899795" cy="2252980"/>
          </a:xfrm>
          <a:prstGeom prst="rect">
            <a:avLst/>
          </a:prstGeom>
        </p:spPr>
      </p:pic>
    </p:spTree>
  </p:cSld>
  <p:clrMapOvr>
    <a:masterClrMapping/>
  </p:clrMapOvr>
  <p:transition spd="slow" advTm="3000">
    <p:random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文本框 2"/>
          <p:cNvSpPr txBox="1"/>
          <p:nvPr/>
        </p:nvSpPr>
        <p:spPr>
          <a:xfrm flipH="1">
            <a:off x="930275" y="433388"/>
            <a:ext cx="7789863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None/>
            </a:pPr>
            <a:r>
              <a:rPr lang="en-US" alt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12.2 </a:t>
            </a:r>
            <a:r>
              <a:rPr lang="zh-CN" altLang="en-US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打印与布图</a:t>
            </a:r>
            <a:r>
              <a:rPr 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</a:t>
            </a:r>
            <a:endParaRPr lang="zh-CN" sz="3600" b="1" dirty="0">
              <a:solidFill>
                <a:srgbClr val="BC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37795" y="497874"/>
            <a:ext cx="636494" cy="517953"/>
            <a:chOff x="3778623" y="3240738"/>
            <a:chExt cx="941295" cy="782171"/>
          </a:xfrm>
          <a:solidFill>
            <a:srgbClr val="BCFFFF"/>
          </a:solidFill>
        </p:grpSpPr>
        <p:sp>
          <p:nvSpPr>
            <p:cNvPr id="5" name="三角形 7"/>
            <p:cNvSpPr/>
            <p:nvPr/>
          </p:nvSpPr>
          <p:spPr>
            <a:xfrm rot="5400000">
              <a:off x="3988173" y="3291165"/>
              <a:ext cx="782171" cy="681318"/>
            </a:xfrm>
            <a:prstGeom prst="triangle">
              <a:avLst>
                <a:gd name="adj" fmla="val 52264"/>
              </a:avLst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3778623" y="3255308"/>
              <a:ext cx="161365" cy="753035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9240" name="文本框 19"/>
          <p:cNvSpPr txBox="1"/>
          <p:nvPr/>
        </p:nvSpPr>
        <p:spPr>
          <a:xfrm>
            <a:off x="874395" y="1303655"/>
            <a:ext cx="9828530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12.2.3  导出与打印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图纸面置完成后，可以将其导出为DWG格式的文件，也可以直接将其打印成图纸，以供用户查看。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 advTm="3000">
    <p:random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文本框 2"/>
          <p:cNvSpPr txBox="1"/>
          <p:nvPr/>
        </p:nvSpPr>
        <p:spPr>
          <a:xfrm flipH="1">
            <a:off x="930275" y="433388"/>
            <a:ext cx="7789863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None/>
            </a:pPr>
            <a:r>
              <a:rPr lang="en-US" alt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12.1 </a:t>
            </a:r>
            <a:r>
              <a:rPr lang="zh-CN" altLang="en-US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图形注释</a:t>
            </a:r>
            <a:r>
              <a:rPr 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</a:t>
            </a:r>
            <a:endParaRPr lang="zh-CN" sz="3600" b="1" dirty="0">
              <a:solidFill>
                <a:srgbClr val="BC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37795" y="497874"/>
            <a:ext cx="636494" cy="517953"/>
            <a:chOff x="3778623" y="3240738"/>
            <a:chExt cx="941295" cy="782171"/>
          </a:xfrm>
          <a:solidFill>
            <a:srgbClr val="BCFFFF"/>
          </a:solidFill>
        </p:grpSpPr>
        <p:sp>
          <p:nvSpPr>
            <p:cNvPr id="5" name="三角形 7"/>
            <p:cNvSpPr/>
            <p:nvPr/>
          </p:nvSpPr>
          <p:spPr>
            <a:xfrm rot="5400000">
              <a:off x="3988173" y="3291165"/>
              <a:ext cx="782171" cy="681318"/>
            </a:xfrm>
            <a:prstGeom prst="triangle">
              <a:avLst>
                <a:gd name="adj" fmla="val 52264"/>
              </a:avLst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3778623" y="3255308"/>
              <a:ext cx="161365" cy="753035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9240" name="文本框 19"/>
          <p:cNvSpPr txBox="1"/>
          <p:nvPr/>
        </p:nvSpPr>
        <p:spPr>
          <a:xfrm>
            <a:off x="930275" y="1322705"/>
            <a:ext cx="5875655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12.1.1  设置项目信息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在“管理”选项卡“设置”面板中单击“项目信息”按钮，打开项目属性对话框，按项目要求录入项目信息，如图12-1所示。录入完成单击“确定”。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88" name="图片 788" descr="2022-10-05 19 07 3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470775" y="1078865"/>
            <a:ext cx="3785870" cy="4654550"/>
          </a:xfrm>
          <a:prstGeom prst="rect">
            <a:avLst/>
          </a:prstGeom>
        </p:spPr>
      </p:pic>
    </p:spTree>
  </p:cSld>
  <p:clrMapOvr>
    <a:masterClrMapping/>
  </p:clrMapOvr>
  <p:transition spd="slow" advTm="3000">
    <p:random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文本框 2"/>
          <p:cNvSpPr txBox="1"/>
          <p:nvPr/>
        </p:nvSpPr>
        <p:spPr>
          <a:xfrm flipH="1">
            <a:off x="930275" y="433388"/>
            <a:ext cx="7789863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None/>
            </a:pPr>
            <a:r>
              <a:rPr lang="en-US" alt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12.2 </a:t>
            </a:r>
            <a:r>
              <a:rPr lang="zh-CN" altLang="en-US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打印与布图</a:t>
            </a:r>
            <a:r>
              <a:rPr 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</a:t>
            </a:r>
            <a:endParaRPr lang="zh-CN" sz="3600" b="1" dirty="0">
              <a:solidFill>
                <a:srgbClr val="BC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37795" y="497874"/>
            <a:ext cx="636494" cy="517953"/>
            <a:chOff x="3778623" y="3240738"/>
            <a:chExt cx="941295" cy="782171"/>
          </a:xfrm>
          <a:solidFill>
            <a:srgbClr val="BCFFFF"/>
          </a:solidFill>
        </p:grpSpPr>
        <p:sp>
          <p:nvSpPr>
            <p:cNvPr id="5" name="三角形 7"/>
            <p:cNvSpPr/>
            <p:nvPr/>
          </p:nvSpPr>
          <p:spPr>
            <a:xfrm rot="5400000">
              <a:off x="3988173" y="3291165"/>
              <a:ext cx="782171" cy="681318"/>
            </a:xfrm>
            <a:prstGeom prst="triangle">
              <a:avLst>
                <a:gd name="adj" fmla="val 52264"/>
              </a:avLst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3778623" y="3255308"/>
              <a:ext cx="161365" cy="753035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9240" name="文本框 19"/>
          <p:cNvSpPr txBox="1"/>
          <p:nvPr/>
        </p:nvSpPr>
        <p:spPr>
          <a:xfrm>
            <a:off x="874395" y="1303655"/>
            <a:ext cx="6089015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1.导出为CAD文件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要导出DWG格式的文件，首先要对Revit2020和DWG之间的映射格式进行设置。单击应用程序菜单下“文件”按钮，在弹出的下拉菜单中选择“导出”—“选项”—“导出设置DWG/DXF”命令，打开“修改DWG/DXF导出设置”对话框，如图12-40所示。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827" name="图片 827" descr="2022-10-08 10 07 5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042468" y="2115820"/>
            <a:ext cx="5039995" cy="2899410"/>
          </a:xfrm>
          <a:prstGeom prst="rect">
            <a:avLst/>
          </a:prstGeom>
        </p:spPr>
      </p:pic>
    </p:spTree>
  </p:cSld>
  <p:clrMapOvr>
    <a:masterClrMapping/>
  </p:clrMapOvr>
  <p:transition spd="slow" advTm="3000">
    <p:random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文本框 2"/>
          <p:cNvSpPr txBox="1"/>
          <p:nvPr/>
        </p:nvSpPr>
        <p:spPr>
          <a:xfrm flipH="1">
            <a:off x="930275" y="433388"/>
            <a:ext cx="7789863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None/>
            </a:pPr>
            <a:r>
              <a:rPr lang="en-US" alt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12.2 </a:t>
            </a:r>
            <a:r>
              <a:rPr lang="zh-CN" altLang="en-US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打印与布图</a:t>
            </a:r>
            <a:r>
              <a:rPr 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</a:t>
            </a:r>
            <a:endParaRPr lang="zh-CN" sz="3600" b="1" dirty="0">
              <a:solidFill>
                <a:srgbClr val="BC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37795" y="497874"/>
            <a:ext cx="636494" cy="517953"/>
            <a:chOff x="3778623" y="3240738"/>
            <a:chExt cx="941295" cy="782171"/>
          </a:xfrm>
          <a:solidFill>
            <a:srgbClr val="BCFFFF"/>
          </a:solidFill>
        </p:grpSpPr>
        <p:sp>
          <p:nvSpPr>
            <p:cNvPr id="5" name="三角形 7"/>
            <p:cNvSpPr/>
            <p:nvPr/>
          </p:nvSpPr>
          <p:spPr>
            <a:xfrm rot="5400000">
              <a:off x="3988173" y="3291165"/>
              <a:ext cx="782171" cy="681318"/>
            </a:xfrm>
            <a:prstGeom prst="triangle">
              <a:avLst>
                <a:gd name="adj" fmla="val 52264"/>
              </a:avLst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3778623" y="3255308"/>
              <a:ext cx="161365" cy="753035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9240" name="文本框 19"/>
          <p:cNvSpPr txBox="1"/>
          <p:nvPr/>
        </p:nvSpPr>
        <p:spPr>
          <a:xfrm>
            <a:off x="815975" y="1313815"/>
            <a:ext cx="9828530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由于在Revit中是使用构建类别的方式管理对象的，而在CAD中是使用图层方式管理对象的，因此必须在“修改DWG/DXF导出设置”对话框中对构建类别及DWG图纸中的图层进行映射设置。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 advTm="3000">
    <p:random/>
  </p:transition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文本框 2"/>
          <p:cNvSpPr txBox="1"/>
          <p:nvPr/>
        </p:nvSpPr>
        <p:spPr>
          <a:xfrm flipH="1">
            <a:off x="930275" y="433388"/>
            <a:ext cx="7789863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None/>
            </a:pPr>
            <a:r>
              <a:rPr lang="en-US" alt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12.2 </a:t>
            </a:r>
            <a:r>
              <a:rPr lang="zh-CN" altLang="en-US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打印与布图</a:t>
            </a:r>
            <a:r>
              <a:rPr 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</a:t>
            </a:r>
            <a:endParaRPr lang="zh-CN" sz="3600" b="1" dirty="0">
              <a:solidFill>
                <a:srgbClr val="BC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37795" y="497874"/>
            <a:ext cx="636494" cy="517953"/>
            <a:chOff x="3778623" y="3240738"/>
            <a:chExt cx="941295" cy="782171"/>
          </a:xfrm>
          <a:solidFill>
            <a:srgbClr val="BCFFFF"/>
          </a:solidFill>
        </p:grpSpPr>
        <p:sp>
          <p:nvSpPr>
            <p:cNvPr id="5" name="三角形 7"/>
            <p:cNvSpPr/>
            <p:nvPr/>
          </p:nvSpPr>
          <p:spPr>
            <a:xfrm rot="5400000">
              <a:off x="3988173" y="3291165"/>
              <a:ext cx="782171" cy="681318"/>
            </a:xfrm>
            <a:prstGeom prst="triangle">
              <a:avLst>
                <a:gd name="adj" fmla="val 52264"/>
              </a:avLst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3778623" y="3255308"/>
              <a:ext cx="161365" cy="753035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9240" name="文本框 19"/>
          <p:cNvSpPr txBox="1"/>
          <p:nvPr/>
        </p:nvSpPr>
        <p:spPr>
          <a:xfrm>
            <a:off x="874395" y="1303655"/>
            <a:ext cx="9828530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对话框左下角的“新建导出设置”按钮，在弹出的“新的导出设置”对话框的“名称”文本中输入名称，默认名称为“设置1”。在“层”选项卡下的“根据标准加载图层”下拉列表框中选择“从以下文件加载设置”选项，在打开的“导出设置—从标准载入图层”提示框中单击“是”按钮。如图12-41所示。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828" name="图片 828" descr="2022-10-08 09 56 4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83405" y="4622165"/>
            <a:ext cx="2160270" cy="904240"/>
          </a:xfrm>
          <a:prstGeom prst="rect">
            <a:avLst/>
          </a:prstGeom>
        </p:spPr>
      </p:pic>
    </p:spTree>
  </p:cSld>
  <p:clrMapOvr>
    <a:masterClrMapping/>
  </p:clrMapOvr>
  <p:transition spd="slow" advTm="3000">
    <p:random/>
  </p:transition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文本框 2"/>
          <p:cNvSpPr txBox="1"/>
          <p:nvPr/>
        </p:nvSpPr>
        <p:spPr>
          <a:xfrm flipH="1">
            <a:off x="930275" y="433388"/>
            <a:ext cx="7789863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None/>
            </a:pPr>
            <a:r>
              <a:rPr lang="en-US" alt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12.2 </a:t>
            </a:r>
            <a:r>
              <a:rPr lang="zh-CN" altLang="en-US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打印与布图</a:t>
            </a:r>
            <a:r>
              <a:rPr 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</a:t>
            </a:r>
            <a:endParaRPr lang="zh-CN" sz="3600" b="1" dirty="0">
              <a:solidFill>
                <a:srgbClr val="BC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37795" y="497874"/>
            <a:ext cx="636494" cy="517953"/>
            <a:chOff x="3778623" y="3240738"/>
            <a:chExt cx="941295" cy="782171"/>
          </a:xfrm>
          <a:solidFill>
            <a:srgbClr val="BCFFFF"/>
          </a:solidFill>
        </p:grpSpPr>
        <p:sp>
          <p:nvSpPr>
            <p:cNvPr id="5" name="三角形 7"/>
            <p:cNvSpPr/>
            <p:nvPr/>
          </p:nvSpPr>
          <p:spPr>
            <a:xfrm rot="5400000">
              <a:off x="3988173" y="3291165"/>
              <a:ext cx="782171" cy="681318"/>
            </a:xfrm>
            <a:prstGeom prst="triangle">
              <a:avLst>
                <a:gd name="adj" fmla="val 52264"/>
              </a:avLst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3778623" y="3255308"/>
              <a:ext cx="161365" cy="753035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9240" name="文本框 19"/>
          <p:cNvSpPr txBox="1"/>
          <p:nvPr/>
        </p:nvSpPr>
        <p:spPr>
          <a:xfrm>
            <a:off x="874395" y="1303655"/>
            <a:ext cx="982853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打开“载入导出图层文件”对话框，在该对话框中选择指定文件夹中的exportlayers-dwg-AIA.txt文件，如图12-42所示；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829" name="图片 829" descr="2022-10-08 09 57 1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66023" y="3151505"/>
            <a:ext cx="5039995" cy="2853690"/>
          </a:xfrm>
          <a:prstGeom prst="rect">
            <a:avLst/>
          </a:prstGeom>
        </p:spPr>
      </p:pic>
    </p:spTree>
  </p:cSld>
  <p:clrMapOvr>
    <a:masterClrMapping/>
  </p:clrMapOvr>
  <p:transition spd="slow" advTm="3000">
    <p:random/>
  </p:transition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文本框 2"/>
          <p:cNvSpPr txBox="1"/>
          <p:nvPr/>
        </p:nvSpPr>
        <p:spPr>
          <a:xfrm flipH="1">
            <a:off x="930275" y="433388"/>
            <a:ext cx="7789863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None/>
            </a:pPr>
            <a:r>
              <a:rPr lang="en-US" alt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12.2 </a:t>
            </a:r>
            <a:r>
              <a:rPr lang="zh-CN" altLang="en-US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打印与布图</a:t>
            </a:r>
            <a:r>
              <a:rPr 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</a:t>
            </a:r>
            <a:endParaRPr lang="zh-CN" sz="3600" b="1" dirty="0">
              <a:solidFill>
                <a:srgbClr val="BC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37795" y="497874"/>
            <a:ext cx="636494" cy="517953"/>
            <a:chOff x="3778623" y="3240738"/>
            <a:chExt cx="941295" cy="782171"/>
          </a:xfrm>
          <a:solidFill>
            <a:srgbClr val="BCFFFF"/>
          </a:solidFill>
        </p:grpSpPr>
        <p:sp>
          <p:nvSpPr>
            <p:cNvPr id="5" name="三角形 7"/>
            <p:cNvSpPr/>
            <p:nvPr/>
          </p:nvSpPr>
          <p:spPr>
            <a:xfrm rot="5400000">
              <a:off x="3988173" y="3291165"/>
              <a:ext cx="782171" cy="681318"/>
            </a:xfrm>
            <a:prstGeom prst="triangle">
              <a:avLst>
                <a:gd name="adj" fmla="val 52264"/>
              </a:avLst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3778623" y="3255308"/>
              <a:ext cx="161365" cy="753035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9240" name="文本框 19"/>
          <p:cNvSpPr txBox="1"/>
          <p:nvPr/>
        </p:nvSpPr>
        <p:spPr>
          <a:xfrm>
            <a:off x="874395" y="1303655"/>
            <a:ext cx="982853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单击“打开”按钮，返回到“修改DWG/DXF导出设置”对话框，在该对话框中更改“投影”和“截面”参数值，如图12-43所示。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830" name="图片 830" descr="2022-10-08 10 13 1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38070" y="2780665"/>
            <a:ext cx="5970270" cy="3429635"/>
          </a:xfrm>
          <a:prstGeom prst="rect">
            <a:avLst/>
          </a:prstGeom>
        </p:spPr>
      </p:pic>
    </p:spTree>
  </p:cSld>
  <p:clrMapOvr>
    <a:masterClrMapping/>
  </p:clrMapOvr>
  <p:transition spd="slow" advTm="3000">
    <p:random/>
  </p:transition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文本框 2"/>
          <p:cNvSpPr txBox="1"/>
          <p:nvPr/>
        </p:nvSpPr>
        <p:spPr>
          <a:xfrm flipH="1">
            <a:off x="930275" y="433388"/>
            <a:ext cx="7789863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None/>
            </a:pPr>
            <a:r>
              <a:rPr lang="en-US" alt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12.2 </a:t>
            </a:r>
            <a:r>
              <a:rPr lang="zh-CN" altLang="en-US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打印与布图</a:t>
            </a:r>
            <a:r>
              <a:rPr 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</a:t>
            </a:r>
            <a:endParaRPr lang="zh-CN" sz="3600" b="1" dirty="0">
              <a:solidFill>
                <a:srgbClr val="BC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37795" y="497874"/>
            <a:ext cx="636494" cy="517953"/>
            <a:chOff x="3778623" y="3240738"/>
            <a:chExt cx="941295" cy="782171"/>
          </a:xfrm>
          <a:solidFill>
            <a:srgbClr val="BCFFFF"/>
          </a:solidFill>
        </p:grpSpPr>
        <p:sp>
          <p:nvSpPr>
            <p:cNvPr id="5" name="三角形 7"/>
            <p:cNvSpPr/>
            <p:nvPr/>
          </p:nvSpPr>
          <p:spPr>
            <a:xfrm rot="5400000">
              <a:off x="3988173" y="3291165"/>
              <a:ext cx="782171" cy="681318"/>
            </a:xfrm>
            <a:prstGeom prst="triangle">
              <a:avLst>
                <a:gd name="adj" fmla="val 52264"/>
              </a:avLst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3778623" y="3255308"/>
              <a:ext cx="161365" cy="753035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9240" name="文本框 19"/>
          <p:cNvSpPr txBox="1"/>
          <p:nvPr/>
        </p:nvSpPr>
        <p:spPr>
          <a:xfrm>
            <a:off x="874395" y="1303655"/>
            <a:ext cx="9828530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在“修改DWG/ DXE导出设置”对话框中，还可以对“线”、“填充图案”、“文字和字体”、“颜色”、“实体”、“单位和坐标”及“常规”选项卡中的选项进行设置。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单击“确定”按钮，完成DWG/DXF的映射选项设置后，即可将图纸导出为DWG格武的文件。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 advTm="3000">
    <p:random/>
  </p:transition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文本框 2"/>
          <p:cNvSpPr txBox="1"/>
          <p:nvPr/>
        </p:nvSpPr>
        <p:spPr>
          <a:xfrm flipH="1">
            <a:off x="930275" y="433388"/>
            <a:ext cx="7789863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None/>
            </a:pPr>
            <a:r>
              <a:rPr lang="en-US" alt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12.2 </a:t>
            </a:r>
            <a:r>
              <a:rPr lang="zh-CN" altLang="en-US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打印与布图</a:t>
            </a:r>
            <a:r>
              <a:rPr 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</a:t>
            </a:r>
            <a:endParaRPr lang="zh-CN" sz="3600" b="1" dirty="0">
              <a:solidFill>
                <a:srgbClr val="BC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37795" y="497874"/>
            <a:ext cx="636494" cy="517953"/>
            <a:chOff x="3778623" y="3240738"/>
            <a:chExt cx="941295" cy="782171"/>
          </a:xfrm>
          <a:solidFill>
            <a:srgbClr val="BCFFFF"/>
          </a:solidFill>
        </p:grpSpPr>
        <p:sp>
          <p:nvSpPr>
            <p:cNvPr id="5" name="三角形 7"/>
            <p:cNvSpPr/>
            <p:nvPr/>
          </p:nvSpPr>
          <p:spPr>
            <a:xfrm rot="5400000">
              <a:off x="3988173" y="3291165"/>
              <a:ext cx="782171" cy="681318"/>
            </a:xfrm>
            <a:prstGeom prst="triangle">
              <a:avLst>
                <a:gd name="adj" fmla="val 52264"/>
              </a:avLst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3778623" y="3255308"/>
              <a:ext cx="161365" cy="753035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9240" name="文本框 19"/>
          <p:cNvSpPr txBox="1"/>
          <p:nvPr/>
        </p:nvSpPr>
        <p:spPr>
          <a:xfrm>
            <a:off x="874395" y="1303655"/>
            <a:ext cx="9828530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单击应用程序菜单下“文件”按钮，在弹出的下拉列表中选择“导出”—“CAD格式”—“DWG”命令，打开“DWG导出”对话框，在“选择导出设置”下拉列表框中选择刚刚设置的“设置1”，如图12-44所示。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831" name="图片 831" descr="2022-10-08 10 19 4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68663" y="3169285"/>
            <a:ext cx="5039995" cy="3615690"/>
          </a:xfrm>
          <a:prstGeom prst="rect">
            <a:avLst/>
          </a:prstGeom>
        </p:spPr>
      </p:pic>
    </p:spTree>
  </p:cSld>
  <p:clrMapOvr>
    <a:masterClrMapping/>
  </p:clrMapOvr>
  <p:transition spd="slow" advTm="3000">
    <p:random/>
  </p:transition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文本框 2"/>
          <p:cNvSpPr txBox="1"/>
          <p:nvPr/>
        </p:nvSpPr>
        <p:spPr>
          <a:xfrm flipH="1">
            <a:off x="930275" y="433388"/>
            <a:ext cx="7789863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None/>
            </a:pPr>
            <a:r>
              <a:rPr lang="en-US" alt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12.2 </a:t>
            </a:r>
            <a:r>
              <a:rPr lang="zh-CN" altLang="en-US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打印与布图</a:t>
            </a:r>
            <a:r>
              <a:rPr 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</a:t>
            </a:r>
            <a:endParaRPr lang="zh-CN" sz="3600" b="1" dirty="0">
              <a:solidFill>
                <a:srgbClr val="BC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37795" y="497874"/>
            <a:ext cx="636494" cy="517953"/>
            <a:chOff x="3778623" y="3240738"/>
            <a:chExt cx="941295" cy="782171"/>
          </a:xfrm>
          <a:solidFill>
            <a:srgbClr val="BCFFFF"/>
          </a:solidFill>
        </p:grpSpPr>
        <p:sp>
          <p:nvSpPr>
            <p:cNvPr id="5" name="三角形 7"/>
            <p:cNvSpPr/>
            <p:nvPr/>
          </p:nvSpPr>
          <p:spPr>
            <a:xfrm rot="5400000">
              <a:off x="3988173" y="3291165"/>
              <a:ext cx="782171" cy="681318"/>
            </a:xfrm>
            <a:prstGeom prst="triangle">
              <a:avLst>
                <a:gd name="adj" fmla="val 52264"/>
              </a:avLst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3778623" y="3255308"/>
              <a:ext cx="161365" cy="753035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9240" name="文本框 19"/>
          <p:cNvSpPr txBox="1"/>
          <p:nvPr/>
        </p:nvSpPr>
        <p:spPr>
          <a:xfrm>
            <a:off x="874395" y="1303655"/>
            <a:ext cx="9828530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“下一步”按钮，打开“导出CAD格式—保存到目标文件夹”对话框，选择目标文件夹，保存DWG格式的版本，取消选中“将图纸上的视图和链接作为外部参照导出”复选框，单击“确定”按钮，导出DWG格式文件。如图12-45所示。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832" name="图片 832" descr="2022-10-08 10 21 0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38433" y="3320098"/>
            <a:ext cx="4890135" cy="3198495"/>
          </a:xfrm>
          <a:prstGeom prst="rect">
            <a:avLst/>
          </a:prstGeom>
        </p:spPr>
      </p:pic>
    </p:spTree>
  </p:cSld>
  <p:clrMapOvr>
    <a:masterClrMapping/>
  </p:clrMapOvr>
  <p:transition spd="slow" advTm="3000">
    <p:random/>
  </p:transition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文本框 2"/>
          <p:cNvSpPr txBox="1"/>
          <p:nvPr/>
        </p:nvSpPr>
        <p:spPr>
          <a:xfrm flipH="1">
            <a:off x="930275" y="433388"/>
            <a:ext cx="7789863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None/>
            </a:pPr>
            <a:r>
              <a:rPr lang="en-US" alt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12.2 </a:t>
            </a:r>
            <a:r>
              <a:rPr lang="zh-CN" altLang="en-US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打印与布图</a:t>
            </a:r>
            <a:r>
              <a:rPr 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</a:t>
            </a:r>
            <a:endParaRPr lang="zh-CN" sz="3600" b="1" dirty="0">
              <a:solidFill>
                <a:srgbClr val="BC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37795" y="497874"/>
            <a:ext cx="636494" cy="517953"/>
            <a:chOff x="3778623" y="3240738"/>
            <a:chExt cx="941295" cy="782171"/>
          </a:xfrm>
          <a:solidFill>
            <a:srgbClr val="BCFFFF"/>
          </a:solidFill>
        </p:grpSpPr>
        <p:sp>
          <p:nvSpPr>
            <p:cNvPr id="5" name="三角形 7"/>
            <p:cNvSpPr/>
            <p:nvPr/>
          </p:nvSpPr>
          <p:spPr>
            <a:xfrm rot="5400000">
              <a:off x="3988173" y="3291165"/>
              <a:ext cx="782171" cy="681318"/>
            </a:xfrm>
            <a:prstGeom prst="triangle">
              <a:avLst>
                <a:gd name="adj" fmla="val 52264"/>
              </a:avLst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3778623" y="3255308"/>
              <a:ext cx="161365" cy="753035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9240" name="文本框 19"/>
          <p:cNvSpPr txBox="1"/>
          <p:nvPr/>
        </p:nvSpPr>
        <p:spPr>
          <a:xfrm>
            <a:off x="874395" y="1303655"/>
            <a:ext cx="982853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打开保存DWG格式文件的目标文件夹，双击DWG格式文件即可用AutoCAD将其打开，并进行查看和编辑。如图12-46所示。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833" name="图片 833" descr="2022-10-08 10 29 4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29318" y="2502535"/>
            <a:ext cx="4319905" cy="4325620"/>
          </a:xfrm>
          <a:prstGeom prst="rect">
            <a:avLst/>
          </a:prstGeom>
        </p:spPr>
      </p:pic>
    </p:spTree>
  </p:cSld>
  <p:clrMapOvr>
    <a:masterClrMapping/>
  </p:clrMapOvr>
  <p:transition spd="slow" advTm="3000">
    <p:random/>
  </p:transition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文本框 2"/>
          <p:cNvSpPr txBox="1"/>
          <p:nvPr/>
        </p:nvSpPr>
        <p:spPr>
          <a:xfrm flipH="1">
            <a:off x="930275" y="433388"/>
            <a:ext cx="7789863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None/>
            </a:pPr>
            <a:r>
              <a:rPr lang="en-US" alt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12.2 </a:t>
            </a:r>
            <a:r>
              <a:rPr lang="zh-CN" altLang="en-US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打印与布图</a:t>
            </a:r>
            <a:r>
              <a:rPr 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</a:t>
            </a:r>
            <a:endParaRPr lang="zh-CN" sz="3600" b="1" dirty="0">
              <a:solidFill>
                <a:srgbClr val="BC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37795" y="497874"/>
            <a:ext cx="636494" cy="517953"/>
            <a:chOff x="3778623" y="3240738"/>
            <a:chExt cx="941295" cy="782171"/>
          </a:xfrm>
          <a:solidFill>
            <a:srgbClr val="BCFFFF"/>
          </a:solidFill>
        </p:grpSpPr>
        <p:sp>
          <p:nvSpPr>
            <p:cNvPr id="5" name="三角形 7"/>
            <p:cNvSpPr/>
            <p:nvPr/>
          </p:nvSpPr>
          <p:spPr>
            <a:xfrm rot="5400000">
              <a:off x="3988173" y="3291165"/>
              <a:ext cx="782171" cy="681318"/>
            </a:xfrm>
            <a:prstGeom prst="triangle">
              <a:avLst>
                <a:gd name="adj" fmla="val 52264"/>
              </a:avLst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3778623" y="3255308"/>
              <a:ext cx="161365" cy="753035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9240" name="文本框 19"/>
          <p:cNvSpPr txBox="1"/>
          <p:nvPr/>
        </p:nvSpPr>
        <p:spPr>
          <a:xfrm>
            <a:off x="874395" y="1303655"/>
            <a:ext cx="6567805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2.打印图纸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应用程序菜单下“文件”按钮，在弹出的下拉菜单中选择“打印”—“打印”命令，打开“打印”对话框，如图12-47所示。在“打印机”选项组中选择打印机，选中“文件”选项组中的“将多个所选视图/图纸合并到一个文件(M)”单选按钮，选中“打印范围”选项组中的“所有视图/图纸”单选按钮。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834" name="图片 834" descr="2022-10-08 10 35 3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441883" y="1757998"/>
            <a:ext cx="4319905" cy="3613785"/>
          </a:xfrm>
          <a:prstGeom prst="rect">
            <a:avLst/>
          </a:prstGeom>
        </p:spPr>
      </p:pic>
    </p:spTree>
  </p:cSld>
  <p:clrMapOvr>
    <a:masterClrMapping/>
  </p:clrMapOvr>
  <p:transition spd="slow" advTm="3000">
    <p:random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文本框 2"/>
          <p:cNvSpPr txBox="1"/>
          <p:nvPr/>
        </p:nvSpPr>
        <p:spPr>
          <a:xfrm flipH="1">
            <a:off x="930275" y="433388"/>
            <a:ext cx="7789863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None/>
            </a:pPr>
            <a:r>
              <a:rPr lang="en-US" alt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12.1 </a:t>
            </a:r>
            <a:r>
              <a:rPr lang="zh-CN" altLang="en-US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图形注释</a:t>
            </a:r>
            <a:r>
              <a:rPr 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</a:t>
            </a:r>
            <a:endParaRPr lang="zh-CN" sz="3600" b="1" dirty="0">
              <a:solidFill>
                <a:srgbClr val="BC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37795" y="497874"/>
            <a:ext cx="636494" cy="517953"/>
            <a:chOff x="3778623" y="3240738"/>
            <a:chExt cx="941295" cy="782171"/>
          </a:xfrm>
          <a:solidFill>
            <a:srgbClr val="BCFFFF"/>
          </a:solidFill>
        </p:grpSpPr>
        <p:sp>
          <p:nvSpPr>
            <p:cNvPr id="5" name="三角形 7"/>
            <p:cNvSpPr/>
            <p:nvPr/>
          </p:nvSpPr>
          <p:spPr>
            <a:xfrm rot="5400000">
              <a:off x="3988173" y="3291165"/>
              <a:ext cx="782171" cy="681318"/>
            </a:xfrm>
            <a:prstGeom prst="triangle">
              <a:avLst>
                <a:gd name="adj" fmla="val 52264"/>
              </a:avLst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3778623" y="3255308"/>
              <a:ext cx="161365" cy="753035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9240" name="文本框 19"/>
          <p:cNvSpPr txBox="1"/>
          <p:nvPr/>
        </p:nvSpPr>
        <p:spPr>
          <a:xfrm>
            <a:off x="930275" y="1322705"/>
            <a:ext cx="10344785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12.1.2  添加标注信息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出图前需要对建筑平面、立面、剖面进行尺寸标注，添加标高点、指北针等符号。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1.尺寸标注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下面通过对自建小别墅项目的首层平面视图进行尺寸标注，介绍不同的标注形式的具体含义和用法。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（1）打开“小别墅”项目文件，切换至F1楼层平面视图，利用“VV”快捷键，将视图中的场地加的构件及参照平面进行隐藏。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 advTm="3000">
    <p:random/>
  </p:transition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文本框 2"/>
          <p:cNvSpPr txBox="1"/>
          <p:nvPr/>
        </p:nvSpPr>
        <p:spPr>
          <a:xfrm flipH="1">
            <a:off x="930275" y="433388"/>
            <a:ext cx="7789863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None/>
            </a:pPr>
            <a:r>
              <a:rPr lang="en-US" alt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12.2 </a:t>
            </a:r>
            <a:r>
              <a:rPr lang="zh-CN" altLang="en-US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打印与布图</a:t>
            </a:r>
            <a:r>
              <a:rPr 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</a:t>
            </a:r>
            <a:endParaRPr lang="zh-CN" sz="3600" b="1" dirty="0">
              <a:solidFill>
                <a:srgbClr val="BC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37795" y="497874"/>
            <a:ext cx="636494" cy="517953"/>
            <a:chOff x="3778623" y="3240738"/>
            <a:chExt cx="941295" cy="782171"/>
          </a:xfrm>
          <a:solidFill>
            <a:srgbClr val="BCFFFF"/>
          </a:solidFill>
        </p:grpSpPr>
        <p:sp>
          <p:nvSpPr>
            <p:cNvPr id="5" name="三角形 7"/>
            <p:cNvSpPr/>
            <p:nvPr/>
          </p:nvSpPr>
          <p:spPr>
            <a:xfrm rot="5400000">
              <a:off x="3988173" y="3291165"/>
              <a:ext cx="782171" cy="681318"/>
            </a:xfrm>
            <a:prstGeom prst="triangle">
              <a:avLst>
                <a:gd name="adj" fmla="val 52264"/>
              </a:avLst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3778623" y="3255308"/>
              <a:ext cx="161365" cy="753035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9240" name="文本框 19"/>
          <p:cNvSpPr txBox="1"/>
          <p:nvPr/>
        </p:nvSpPr>
        <p:spPr>
          <a:xfrm>
            <a:off x="874395" y="1332865"/>
            <a:ext cx="5942965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“打印范围”选项组中的“选择”按钮，打开“视图/图纸集”对话框，取消选中“视图”复选框，在列表中选择图纸，单击“另存为”按钮，在弹出的“新建”对话框中的“名称”文本框中输入“设置1”，单击“确定”按钮，返回到“视图/图纸集”对话框。如图13-48所示。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835" name="图片 835" descr="2022-10-08 10 50 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73620" y="1387475"/>
            <a:ext cx="4055110" cy="3860165"/>
          </a:xfrm>
          <a:prstGeom prst="rect">
            <a:avLst/>
          </a:prstGeom>
        </p:spPr>
      </p:pic>
    </p:spTree>
  </p:cSld>
  <p:clrMapOvr>
    <a:masterClrMapping/>
  </p:clrMapOvr>
  <p:transition spd="slow" advTm="3000">
    <p:random/>
  </p:transition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文本框 2"/>
          <p:cNvSpPr txBox="1"/>
          <p:nvPr/>
        </p:nvSpPr>
        <p:spPr>
          <a:xfrm flipH="1">
            <a:off x="930275" y="433388"/>
            <a:ext cx="7789863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None/>
            </a:pPr>
            <a:r>
              <a:rPr lang="en-US" alt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12.2 </a:t>
            </a:r>
            <a:r>
              <a:rPr lang="zh-CN" altLang="en-US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打印与布图</a:t>
            </a:r>
            <a:r>
              <a:rPr 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</a:t>
            </a:r>
            <a:endParaRPr lang="zh-CN" sz="3600" b="1" dirty="0">
              <a:solidFill>
                <a:srgbClr val="BC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37795" y="497874"/>
            <a:ext cx="636494" cy="517953"/>
            <a:chOff x="3778623" y="3240738"/>
            <a:chExt cx="941295" cy="782171"/>
          </a:xfrm>
          <a:solidFill>
            <a:srgbClr val="BCFFFF"/>
          </a:solidFill>
        </p:grpSpPr>
        <p:sp>
          <p:nvSpPr>
            <p:cNvPr id="5" name="三角形 7"/>
            <p:cNvSpPr/>
            <p:nvPr/>
          </p:nvSpPr>
          <p:spPr>
            <a:xfrm rot="5400000">
              <a:off x="3988173" y="3291165"/>
              <a:ext cx="782171" cy="681318"/>
            </a:xfrm>
            <a:prstGeom prst="triangle">
              <a:avLst>
                <a:gd name="adj" fmla="val 52264"/>
              </a:avLst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3778623" y="3255308"/>
              <a:ext cx="161365" cy="753035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9240" name="文本框 19"/>
          <p:cNvSpPr txBox="1"/>
          <p:nvPr/>
        </p:nvSpPr>
        <p:spPr>
          <a:xfrm>
            <a:off x="874395" y="1303655"/>
            <a:ext cx="6245225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“确定”按钮返回到“打印”对话框，单击“设置”选项组中的“设置”按钮，打开“打印设置”对话框。在“纸张”选项组的“尺寸”下拉列表框中选择“A3”，选中“页面位置”选项组中的“从角部偏移”单选按钮和“缩放”选项组中的“缩放”单选按钮，单击“保存”按钮，如图12-49所示。单击“确定”按钮即可打印。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836" name="图片 836" descr="2022-10-08 10 40 4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431723" y="1693863"/>
            <a:ext cx="4319905" cy="3742055"/>
          </a:xfrm>
          <a:prstGeom prst="rect">
            <a:avLst/>
          </a:prstGeom>
        </p:spPr>
      </p:pic>
    </p:spTree>
  </p:cSld>
  <p:clrMapOvr>
    <a:masterClrMapping/>
  </p:clrMapOvr>
  <p:transition spd="slow" advTm="3000">
    <p:random/>
  </p:transition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文本框 2"/>
          <p:cNvSpPr txBox="1"/>
          <p:nvPr/>
        </p:nvSpPr>
        <p:spPr>
          <a:xfrm flipH="1">
            <a:off x="4067810" y="2863850"/>
            <a:ext cx="394017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1" hangingPunct="1">
              <a:buNone/>
            </a:pPr>
            <a:r>
              <a:rPr lang="en-US" alt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— </a:t>
            </a:r>
            <a:r>
              <a:rPr 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本 节 完 </a:t>
            </a:r>
            <a:r>
              <a:rPr lang="en-US" alt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—</a:t>
            </a:r>
            <a:endParaRPr lang="en-US" altLang="zh-CN" sz="3600" b="1" dirty="0">
              <a:solidFill>
                <a:srgbClr val="BC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 advTm="3000">
    <p:random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文本框 2"/>
          <p:cNvSpPr txBox="1"/>
          <p:nvPr/>
        </p:nvSpPr>
        <p:spPr>
          <a:xfrm flipH="1">
            <a:off x="930275" y="433388"/>
            <a:ext cx="7789863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None/>
            </a:pPr>
            <a:r>
              <a:rPr lang="en-US" alt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12.1 </a:t>
            </a:r>
            <a:r>
              <a:rPr lang="zh-CN" altLang="en-US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图形注释</a:t>
            </a:r>
            <a:r>
              <a:rPr 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</a:t>
            </a:r>
            <a:endParaRPr lang="zh-CN" sz="3600" b="1" dirty="0">
              <a:solidFill>
                <a:srgbClr val="BC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37795" y="497874"/>
            <a:ext cx="636494" cy="517953"/>
            <a:chOff x="3778623" y="3240738"/>
            <a:chExt cx="941295" cy="782171"/>
          </a:xfrm>
          <a:solidFill>
            <a:srgbClr val="BCFFFF"/>
          </a:solidFill>
        </p:grpSpPr>
        <p:sp>
          <p:nvSpPr>
            <p:cNvPr id="5" name="三角形 7"/>
            <p:cNvSpPr/>
            <p:nvPr/>
          </p:nvSpPr>
          <p:spPr>
            <a:xfrm rot="5400000">
              <a:off x="3988173" y="3291165"/>
              <a:ext cx="782171" cy="681318"/>
            </a:xfrm>
            <a:prstGeom prst="triangle">
              <a:avLst>
                <a:gd name="adj" fmla="val 52264"/>
              </a:avLst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3778623" y="3255308"/>
              <a:ext cx="161365" cy="753035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9240" name="文本框 19"/>
          <p:cNvSpPr txBox="1"/>
          <p:nvPr/>
        </p:nvSpPr>
        <p:spPr>
          <a:xfrm>
            <a:off x="930275" y="1322705"/>
            <a:ext cx="962533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（2）Revit2020中提供了6种不同形式的尺寸标注，有“对齐”、“线性”、“角度”、“径向”、“直径”和“弧长”，如图12-2所示。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89" name="图片 789" descr="2022-10-05 19 16 3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25800" y="3196590"/>
            <a:ext cx="4100830" cy="1195070"/>
          </a:xfrm>
          <a:prstGeom prst="rect">
            <a:avLst/>
          </a:prstGeom>
        </p:spPr>
      </p:pic>
    </p:spTree>
  </p:cSld>
  <p:clrMapOvr>
    <a:masterClrMapping/>
  </p:clrMapOvr>
  <p:transition spd="slow" advTm="3000">
    <p:random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文本框 2"/>
          <p:cNvSpPr txBox="1"/>
          <p:nvPr/>
        </p:nvSpPr>
        <p:spPr>
          <a:xfrm flipH="1">
            <a:off x="930275" y="433388"/>
            <a:ext cx="7789863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None/>
            </a:pPr>
            <a:r>
              <a:rPr lang="en-US" alt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12.1 </a:t>
            </a:r>
            <a:r>
              <a:rPr lang="zh-CN" altLang="en-US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图形注释</a:t>
            </a:r>
            <a:r>
              <a:rPr 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</a:t>
            </a:r>
            <a:endParaRPr lang="zh-CN" sz="3600" b="1" dirty="0">
              <a:solidFill>
                <a:srgbClr val="BC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37795" y="497874"/>
            <a:ext cx="636494" cy="517953"/>
            <a:chOff x="3778623" y="3240738"/>
            <a:chExt cx="941295" cy="782171"/>
          </a:xfrm>
          <a:solidFill>
            <a:srgbClr val="BCFFFF"/>
          </a:solidFill>
        </p:grpSpPr>
        <p:sp>
          <p:nvSpPr>
            <p:cNvPr id="5" name="三角形 7"/>
            <p:cNvSpPr/>
            <p:nvPr/>
          </p:nvSpPr>
          <p:spPr>
            <a:xfrm rot="5400000">
              <a:off x="3988173" y="3291165"/>
              <a:ext cx="782171" cy="681318"/>
            </a:xfrm>
            <a:prstGeom prst="triangle">
              <a:avLst>
                <a:gd name="adj" fmla="val 52264"/>
              </a:avLst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3778623" y="3255308"/>
              <a:ext cx="161365" cy="753035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9240" name="文本框 19"/>
          <p:cNvSpPr txBox="1"/>
          <p:nvPr/>
        </p:nvSpPr>
        <p:spPr>
          <a:xfrm>
            <a:off x="930275" y="1322705"/>
            <a:ext cx="9732010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3）在F1楼层平面视图中调整轴线的位置，拖动轴线控制点，为后面的尺寸标注留出足够的位置。首先对A轴线的构件进行第三道尺寸标注，即细部尺寸标注，在“注释”选项卡下的“尺寸标注”面板中，选择“对齐”工具，自动切换至“修改|放置尺寸标注”选项卡，此时“尺寸标注”面板中的“对齐”标注模式被激活。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 advTm="3000">
    <p:random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文本框 2"/>
          <p:cNvSpPr txBox="1"/>
          <p:nvPr/>
        </p:nvSpPr>
        <p:spPr>
          <a:xfrm flipH="1">
            <a:off x="930275" y="433388"/>
            <a:ext cx="7789863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None/>
            </a:pPr>
            <a:r>
              <a:rPr lang="en-US" alt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12.1 </a:t>
            </a:r>
            <a:r>
              <a:rPr lang="zh-CN" altLang="en-US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图形注释</a:t>
            </a:r>
            <a:r>
              <a:rPr 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</a:t>
            </a:r>
            <a:endParaRPr lang="zh-CN" sz="3600" b="1" dirty="0">
              <a:solidFill>
                <a:srgbClr val="BC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37795" y="497874"/>
            <a:ext cx="636494" cy="517953"/>
            <a:chOff x="3778623" y="3240738"/>
            <a:chExt cx="941295" cy="782171"/>
          </a:xfrm>
          <a:solidFill>
            <a:srgbClr val="BCFFFF"/>
          </a:solidFill>
        </p:grpSpPr>
        <p:sp>
          <p:nvSpPr>
            <p:cNvPr id="5" name="三角形 7"/>
            <p:cNvSpPr/>
            <p:nvPr/>
          </p:nvSpPr>
          <p:spPr>
            <a:xfrm rot="5400000">
              <a:off x="3988173" y="3291165"/>
              <a:ext cx="782171" cy="681318"/>
            </a:xfrm>
            <a:prstGeom prst="triangle">
              <a:avLst>
                <a:gd name="adj" fmla="val 52264"/>
              </a:avLst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3778623" y="3255308"/>
              <a:ext cx="161365" cy="753035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9240" name="文本框 19"/>
          <p:cNvSpPr txBox="1"/>
          <p:nvPr/>
        </p:nvSpPr>
        <p:spPr>
          <a:xfrm>
            <a:off x="930275" y="1322705"/>
            <a:ext cx="7277735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（4）设置对齐标注的标注样式。选择“属性”栏中的“编辑类型”进入“类型属性”对话框，复制“对角线-3mm RomanD”标注样式，重命名为“小别墅对齐标注1”，然后按如下要求设置“类型参数”，将“尺寸界限长度”设置为“10mm”；“尺寸界限延伸”设置为“3mm”；“颜色”设置为“绿色”；“文字大小”设置为“3.5mm”，如图12-3所示。完成设置后单击“确定”退出类型属性编辑状态。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90" name="图片 790" descr="2022-10-05 19 49 4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720138" y="1287780"/>
            <a:ext cx="2879725" cy="4282440"/>
          </a:xfrm>
          <a:prstGeom prst="rect">
            <a:avLst/>
          </a:prstGeom>
        </p:spPr>
      </p:pic>
    </p:spTree>
  </p:cSld>
  <p:clrMapOvr>
    <a:masterClrMapping/>
  </p:clrMapOvr>
  <p:transition spd="slow" advTm="3000">
    <p:random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文本框 2"/>
          <p:cNvSpPr txBox="1"/>
          <p:nvPr/>
        </p:nvSpPr>
        <p:spPr>
          <a:xfrm flipH="1">
            <a:off x="930275" y="433388"/>
            <a:ext cx="7789863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None/>
            </a:pPr>
            <a:r>
              <a:rPr lang="en-US" alt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12.1 </a:t>
            </a:r>
            <a:r>
              <a:rPr lang="zh-CN" altLang="en-US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图形注释</a:t>
            </a:r>
            <a:r>
              <a:rPr 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</a:t>
            </a:r>
            <a:endParaRPr lang="zh-CN" sz="3600" b="1" dirty="0">
              <a:solidFill>
                <a:srgbClr val="BC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37795" y="497874"/>
            <a:ext cx="636494" cy="517953"/>
            <a:chOff x="3778623" y="3240738"/>
            <a:chExt cx="941295" cy="782171"/>
          </a:xfrm>
          <a:solidFill>
            <a:srgbClr val="BCFFFF"/>
          </a:solidFill>
        </p:grpSpPr>
        <p:sp>
          <p:nvSpPr>
            <p:cNvPr id="5" name="三角形 7"/>
            <p:cNvSpPr/>
            <p:nvPr/>
          </p:nvSpPr>
          <p:spPr>
            <a:xfrm rot="5400000">
              <a:off x="3988173" y="3291165"/>
              <a:ext cx="782171" cy="681318"/>
            </a:xfrm>
            <a:prstGeom prst="triangle">
              <a:avLst>
                <a:gd name="adj" fmla="val 52264"/>
              </a:avLst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3778623" y="3255308"/>
              <a:ext cx="161365" cy="753035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9240" name="文本框 19"/>
          <p:cNvSpPr txBox="1"/>
          <p:nvPr/>
        </p:nvSpPr>
        <p:spPr>
          <a:xfrm>
            <a:off x="930275" y="1322705"/>
            <a:ext cx="6745605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5）确认选项栏中的尺寸标注捕捉位置为“参照墙中心线”，如图12-4所示，尺寸标注“拾取”方式为“单个参照点”。鼠标依次单击A轴线上1轴线及各门窗洞口边缘等位置，按图12-5所示的具体位置，Revit在拾取点之间生成尺寸标注预览，拾取完成后向下移动鼠标指针，使得当前的尺寸标注预览完全位于A轴线外侧，单击视图中任意空白处位置完成A轴线处细部尺寸标注。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91" name="图片 791" descr="2022-10-05 19 52 1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182610" y="1383348"/>
            <a:ext cx="3188970" cy="1677035"/>
          </a:xfrm>
          <a:prstGeom prst="rect">
            <a:avLst/>
          </a:prstGeom>
        </p:spPr>
      </p:pic>
      <p:pic>
        <p:nvPicPr>
          <p:cNvPr id="792" name="图片 792" descr="2022-10-05 19 57 2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5563" y="3568383"/>
            <a:ext cx="4319905" cy="1688465"/>
          </a:xfrm>
          <a:prstGeom prst="rect">
            <a:avLst/>
          </a:prstGeom>
        </p:spPr>
      </p:pic>
    </p:spTree>
  </p:cSld>
  <p:clrMapOvr>
    <a:masterClrMapping/>
  </p:clrMapOvr>
  <p:transition spd="slow" advTm="3000">
    <p:random/>
  </p:transition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PP_MARK_KEY" val="aa8c35d3-3ad6-47a2-adbb-ab96746270ba"/>
  <p:tag name="COMMONDATA" val="eyJoZGlkIjoiMGRjOGY4MWM4NWRmY2IwMDZiMjI3ODQ1ZmJlZjIzODEifQ=="/>
</p:tagLst>
</file>

<file path=ppt/theme/theme1.xml><?xml version="1.0" encoding="utf-8"?>
<a:theme xmlns:a="http://schemas.openxmlformats.org/drawingml/2006/main" name="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摄图网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思源黑体 CN Bold"/>
        <a:ea typeface="思源黑体 CN Bold"/>
        <a:cs typeface=""/>
      </a:majorFont>
      <a:minorFont>
        <a:latin typeface="思源黑体 CN Normal"/>
        <a:ea typeface="思源黑体 CN Normal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6113</Words>
  <Application>WPS 演示</Application>
  <PresentationFormat/>
  <Paragraphs>239</Paragraphs>
  <Slides>52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52</vt:i4>
      </vt:variant>
    </vt:vector>
  </HeadingPairs>
  <TitlesOfParts>
    <vt:vector size="67" baseType="lpstr">
      <vt:lpstr>Arial</vt:lpstr>
      <vt:lpstr>宋体</vt:lpstr>
      <vt:lpstr>Wingdings</vt:lpstr>
      <vt:lpstr>思源宋体 CN</vt:lpstr>
      <vt:lpstr>微软雅黑</vt:lpstr>
      <vt:lpstr>方正正大黑_GBK</vt:lpstr>
      <vt:lpstr>Arial Unicode MS</vt:lpstr>
      <vt:lpstr>等线 Light</vt:lpstr>
      <vt:lpstr>Calibri Light</vt:lpstr>
      <vt:lpstr>等线</vt:lpstr>
      <vt:lpstr>Calibri</vt:lpstr>
      <vt:lpstr>思源黑体 CN Normal</vt:lpstr>
      <vt:lpstr>黑体</vt:lpstr>
      <vt:lpstr>默认设计模板</vt:lpstr>
      <vt:lpstr>摄图网​​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cyx</dc:creator>
  <cp:lastModifiedBy>Administrator</cp:lastModifiedBy>
  <cp:revision>63</cp:revision>
  <dcterms:created xsi:type="dcterms:W3CDTF">2022-11-25T07:10:00Z</dcterms:created>
  <dcterms:modified xsi:type="dcterms:W3CDTF">2023-10-15T09:08:04Z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2052-12.1.0.15712</vt:lpwstr>
  </property>
  <property fmtid="{D5CDD505-2E9C-101B-9397-08002B2CF9AE}" pid="3" name="ICV">
    <vt:lpwstr>37B7551209124F7BB2078CC4CA933A8F</vt:lpwstr>
  </property>
</Properties>
</file>